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1" i="0">
                <a:solidFill>
                  <a:srgbClr val="2F5D9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0" i="0">
                <a:solidFill>
                  <a:srgbClr val="25216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2F5D9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50" b="0" i="0">
                <a:solidFill>
                  <a:srgbClr val="25216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2F5D9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2F5D9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9679" y="5556479"/>
            <a:ext cx="5397881" cy="434715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754305" y="5773648"/>
            <a:ext cx="3020060" cy="3689985"/>
          </a:xfrm>
          <a:custGeom>
            <a:avLst/>
            <a:gdLst/>
            <a:ahLst/>
            <a:cxnLst/>
            <a:rect l="l" t="t" r="r" b="b"/>
            <a:pathLst>
              <a:path w="3020059" h="3689984">
                <a:moveTo>
                  <a:pt x="1061796" y="279196"/>
                </a:moveTo>
                <a:lnTo>
                  <a:pt x="1055014" y="272402"/>
                </a:lnTo>
                <a:lnTo>
                  <a:pt x="6781" y="272402"/>
                </a:lnTo>
                <a:lnTo>
                  <a:pt x="0" y="279196"/>
                </a:lnTo>
                <a:lnTo>
                  <a:pt x="0" y="295935"/>
                </a:lnTo>
                <a:lnTo>
                  <a:pt x="6781" y="302717"/>
                </a:lnTo>
                <a:lnTo>
                  <a:pt x="1046645" y="302717"/>
                </a:lnTo>
                <a:lnTo>
                  <a:pt x="1055014" y="302717"/>
                </a:lnTo>
                <a:lnTo>
                  <a:pt x="1061796" y="295935"/>
                </a:lnTo>
                <a:lnTo>
                  <a:pt x="1061796" y="279196"/>
                </a:lnTo>
                <a:close/>
              </a:path>
              <a:path w="3020059" h="3689984">
                <a:moveTo>
                  <a:pt x="1061796" y="188391"/>
                </a:moveTo>
                <a:lnTo>
                  <a:pt x="1055014" y="181597"/>
                </a:lnTo>
                <a:lnTo>
                  <a:pt x="6781" y="181597"/>
                </a:lnTo>
                <a:lnTo>
                  <a:pt x="0" y="188391"/>
                </a:lnTo>
                <a:lnTo>
                  <a:pt x="0" y="205130"/>
                </a:lnTo>
                <a:lnTo>
                  <a:pt x="6781" y="211912"/>
                </a:lnTo>
                <a:lnTo>
                  <a:pt x="1046645" y="211912"/>
                </a:lnTo>
                <a:lnTo>
                  <a:pt x="1055014" y="211912"/>
                </a:lnTo>
                <a:lnTo>
                  <a:pt x="1061796" y="205130"/>
                </a:lnTo>
                <a:lnTo>
                  <a:pt x="1061796" y="188391"/>
                </a:lnTo>
                <a:close/>
              </a:path>
              <a:path w="3020059" h="3689984">
                <a:moveTo>
                  <a:pt x="1061796" y="97599"/>
                </a:moveTo>
                <a:lnTo>
                  <a:pt x="1055014" y="90805"/>
                </a:lnTo>
                <a:lnTo>
                  <a:pt x="6781" y="90805"/>
                </a:lnTo>
                <a:lnTo>
                  <a:pt x="0" y="97599"/>
                </a:lnTo>
                <a:lnTo>
                  <a:pt x="0" y="114325"/>
                </a:lnTo>
                <a:lnTo>
                  <a:pt x="6781" y="121119"/>
                </a:lnTo>
                <a:lnTo>
                  <a:pt x="1046645" y="121119"/>
                </a:lnTo>
                <a:lnTo>
                  <a:pt x="1055014" y="121119"/>
                </a:lnTo>
                <a:lnTo>
                  <a:pt x="1061796" y="114325"/>
                </a:lnTo>
                <a:lnTo>
                  <a:pt x="1061796" y="97599"/>
                </a:lnTo>
                <a:close/>
              </a:path>
              <a:path w="3020059" h="3689984">
                <a:moveTo>
                  <a:pt x="1061796" y="6794"/>
                </a:moveTo>
                <a:lnTo>
                  <a:pt x="1055014" y="0"/>
                </a:lnTo>
                <a:lnTo>
                  <a:pt x="6781" y="0"/>
                </a:lnTo>
                <a:lnTo>
                  <a:pt x="0" y="6794"/>
                </a:lnTo>
                <a:lnTo>
                  <a:pt x="0" y="23520"/>
                </a:lnTo>
                <a:lnTo>
                  <a:pt x="6781" y="30314"/>
                </a:lnTo>
                <a:lnTo>
                  <a:pt x="1046645" y="30314"/>
                </a:lnTo>
                <a:lnTo>
                  <a:pt x="1055014" y="30314"/>
                </a:lnTo>
                <a:lnTo>
                  <a:pt x="1061796" y="23520"/>
                </a:lnTo>
                <a:lnTo>
                  <a:pt x="1061796" y="6794"/>
                </a:lnTo>
                <a:close/>
              </a:path>
              <a:path w="3020059" h="3689984">
                <a:moveTo>
                  <a:pt x="1472793" y="3689566"/>
                </a:moveTo>
                <a:lnTo>
                  <a:pt x="754519" y="2045855"/>
                </a:lnTo>
                <a:lnTo>
                  <a:pt x="173075" y="2045855"/>
                </a:lnTo>
                <a:lnTo>
                  <a:pt x="891336" y="3689566"/>
                </a:lnTo>
                <a:lnTo>
                  <a:pt x="1472793" y="3689566"/>
                </a:lnTo>
                <a:close/>
              </a:path>
              <a:path w="3020059" h="3689984">
                <a:moveTo>
                  <a:pt x="2639593" y="3689566"/>
                </a:moveTo>
                <a:lnTo>
                  <a:pt x="1948586" y="1842452"/>
                </a:lnTo>
                <a:lnTo>
                  <a:pt x="1367142" y="1842452"/>
                </a:lnTo>
                <a:lnTo>
                  <a:pt x="2058136" y="3689566"/>
                </a:lnTo>
                <a:lnTo>
                  <a:pt x="2639593" y="3689566"/>
                </a:lnTo>
                <a:close/>
              </a:path>
              <a:path w="3020059" h="3689984">
                <a:moveTo>
                  <a:pt x="3019514" y="80289"/>
                </a:moveTo>
                <a:lnTo>
                  <a:pt x="2998901" y="58064"/>
                </a:lnTo>
                <a:lnTo>
                  <a:pt x="2392896" y="620001"/>
                </a:lnTo>
                <a:lnTo>
                  <a:pt x="1502295" y="496773"/>
                </a:lnTo>
                <a:lnTo>
                  <a:pt x="951064" y="876160"/>
                </a:lnTo>
                <a:lnTo>
                  <a:pt x="436486" y="1075296"/>
                </a:lnTo>
                <a:lnTo>
                  <a:pt x="3263" y="1623656"/>
                </a:lnTo>
                <a:lnTo>
                  <a:pt x="27051" y="1642452"/>
                </a:lnTo>
                <a:lnTo>
                  <a:pt x="455142" y="1100569"/>
                </a:lnTo>
                <a:lnTo>
                  <a:pt x="965314" y="903147"/>
                </a:lnTo>
                <a:lnTo>
                  <a:pt x="1509801" y="528408"/>
                </a:lnTo>
                <a:lnTo>
                  <a:pt x="2402992" y="651992"/>
                </a:lnTo>
                <a:lnTo>
                  <a:pt x="3019514" y="80289"/>
                </a:lnTo>
                <a:close/>
              </a:path>
            </a:pathLst>
          </a:custGeom>
          <a:solidFill>
            <a:srgbClr val="2931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2505512" y="6298640"/>
            <a:ext cx="3654425" cy="3164840"/>
          </a:xfrm>
          <a:custGeom>
            <a:avLst/>
            <a:gdLst/>
            <a:ahLst/>
            <a:cxnLst/>
            <a:rect l="l" t="t" r="r" b="b"/>
            <a:pathLst>
              <a:path w="3654425" h="3164840">
                <a:moveTo>
                  <a:pt x="1002944" y="1520863"/>
                </a:moveTo>
                <a:lnTo>
                  <a:pt x="421500" y="1520863"/>
                </a:lnTo>
                <a:lnTo>
                  <a:pt x="0" y="3164573"/>
                </a:lnTo>
                <a:lnTo>
                  <a:pt x="581456" y="3164573"/>
                </a:lnTo>
                <a:lnTo>
                  <a:pt x="1002944" y="1520863"/>
                </a:lnTo>
                <a:close/>
              </a:path>
              <a:path w="3654425" h="3164840">
                <a:moveTo>
                  <a:pt x="2196427" y="1317459"/>
                </a:moveTo>
                <a:lnTo>
                  <a:pt x="1614982" y="1317459"/>
                </a:lnTo>
                <a:lnTo>
                  <a:pt x="1140129" y="3164573"/>
                </a:lnTo>
                <a:lnTo>
                  <a:pt x="1721586" y="3164573"/>
                </a:lnTo>
                <a:lnTo>
                  <a:pt x="2196427" y="1317459"/>
                </a:lnTo>
                <a:close/>
              </a:path>
              <a:path w="3654425" h="3164840">
                <a:moveTo>
                  <a:pt x="3654285" y="769988"/>
                </a:moveTo>
                <a:lnTo>
                  <a:pt x="3418624" y="0"/>
                </a:lnTo>
                <a:lnTo>
                  <a:pt x="2753969" y="769988"/>
                </a:lnTo>
                <a:lnTo>
                  <a:pt x="2920860" y="769988"/>
                </a:lnTo>
                <a:lnTo>
                  <a:pt x="2306929" y="3164573"/>
                </a:lnTo>
                <a:lnTo>
                  <a:pt x="2888386" y="3164573"/>
                </a:lnTo>
                <a:lnTo>
                  <a:pt x="3502317" y="769988"/>
                </a:lnTo>
                <a:lnTo>
                  <a:pt x="3654285" y="769988"/>
                </a:lnTo>
                <a:close/>
              </a:path>
            </a:pathLst>
          </a:custGeom>
          <a:solidFill>
            <a:srgbClr val="6DBF6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92079" y="7517501"/>
            <a:ext cx="2520655" cy="228290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57308" y="9568797"/>
            <a:ext cx="172812" cy="19912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11906446" y="7640471"/>
            <a:ext cx="391795" cy="1990725"/>
          </a:xfrm>
          <a:custGeom>
            <a:avLst/>
            <a:gdLst/>
            <a:ahLst/>
            <a:cxnLst/>
            <a:rect l="l" t="t" r="r" b="b"/>
            <a:pathLst>
              <a:path w="391795" h="1990725">
                <a:moveTo>
                  <a:pt x="188800" y="1990569"/>
                </a:moveTo>
                <a:lnTo>
                  <a:pt x="84191" y="1978973"/>
                </a:lnTo>
                <a:lnTo>
                  <a:pt x="77569" y="1911674"/>
                </a:lnTo>
                <a:lnTo>
                  <a:pt x="61119" y="1731251"/>
                </a:lnTo>
                <a:lnTo>
                  <a:pt x="39969" y="1469910"/>
                </a:lnTo>
                <a:lnTo>
                  <a:pt x="19243" y="1159858"/>
                </a:lnTo>
                <a:lnTo>
                  <a:pt x="16382" y="1109087"/>
                </a:lnTo>
                <a:lnTo>
                  <a:pt x="13728" y="1058961"/>
                </a:lnTo>
                <a:lnTo>
                  <a:pt x="11273" y="1009266"/>
                </a:lnTo>
                <a:lnTo>
                  <a:pt x="8856" y="956272"/>
                </a:lnTo>
                <a:lnTo>
                  <a:pt x="6714" y="904411"/>
                </a:lnTo>
                <a:lnTo>
                  <a:pt x="4840" y="853459"/>
                </a:lnTo>
                <a:lnTo>
                  <a:pt x="3223" y="802839"/>
                </a:lnTo>
                <a:lnTo>
                  <a:pt x="1883" y="752675"/>
                </a:lnTo>
                <a:lnTo>
                  <a:pt x="839" y="703089"/>
                </a:lnTo>
                <a:lnTo>
                  <a:pt x="87" y="643919"/>
                </a:lnTo>
                <a:lnTo>
                  <a:pt x="0" y="587978"/>
                </a:lnTo>
                <a:lnTo>
                  <a:pt x="527" y="535186"/>
                </a:lnTo>
                <a:lnTo>
                  <a:pt x="1623" y="485458"/>
                </a:lnTo>
                <a:lnTo>
                  <a:pt x="3237" y="438712"/>
                </a:lnTo>
                <a:lnTo>
                  <a:pt x="5321" y="394865"/>
                </a:lnTo>
                <a:lnTo>
                  <a:pt x="7828" y="353834"/>
                </a:lnTo>
                <a:lnTo>
                  <a:pt x="10708" y="315537"/>
                </a:lnTo>
                <a:lnTo>
                  <a:pt x="20085" y="225038"/>
                </a:lnTo>
                <a:lnTo>
                  <a:pt x="30910" y="152384"/>
                </a:lnTo>
                <a:lnTo>
                  <a:pt x="42232" y="95971"/>
                </a:lnTo>
                <a:lnTo>
                  <a:pt x="53098" y="54195"/>
                </a:lnTo>
                <a:lnTo>
                  <a:pt x="69655" y="8135"/>
                </a:lnTo>
                <a:lnTo>
                  <a:pt x="73789" y="0"/>
                </a:lnTo>
                <a:lnTo>
                  <a:pt x="346250" y="16803"/>
                </a:lnTo>
                <a:lnTo>
                  <a:pt x="348669" y="79817"/>
                </a:lnTo>
                <a:lnTo>
                  <a:pt x="350384" y="125094"/>
                </a:lnTo>
                <a:lnTo>
                  <a:pt x="357475" y="306876"/>
                </a:lnTo>
                <a:lnTo>
                  <a:pt x="364032" y="477040"/>
                </a:lnTo>
                <a:lnTo>
                  <a:pt x="371005" y="660341"/>
                </a:lnTo>
                <a:lnTo>
                  <a:pt x="375599" y="782792"/>
                </a:lnTo>
                <a:lnTo>
                  <a:pt x="379948" y="900510"/>
                </a:lnTo>
                <a:lnTo>
                  <a:pt x="383793" y="1006821"/>
                </a:lnTo>
                <a:lnTo>
                  <a:pt x="385604" y="1058033"/>
                </a:lnTo>
                <a:lnTo>
                  <a:pt x="387224" y="1104831"/>
                </a:lnTo>
                <a:lnTo>
                  <a:pt x="388622" y="1146346"/>
                </a:lnTo>
                <a:lnTo>
                  <a:pt x="390761" y="1214196"/>
                </a:lnTo>
                <a:lnTo>
                  <a:pt x="391459" y="1239475"/>
                </a:lnTo>
                <a:lnTo>
                  <a:pt x="388756" y="1439084"/>
                </a:lnTo>
                <a:lnTo>
                  <a:pt x="377739" y="1680190"/>
                </a:lnTo>
                <a:lnTo>
                  <a:pt x="365747" y="1883212"/>
                </a:lnTo>
                <a:lnTo>
                  <a:pt x="360119" y="1968571"/>
                </a:lnTo>
                <a:lnTo>
                  <a:pt x="276817" y="1985525"/>
                </a:lnTo>
                <a:lnTo>
                  <a:pt x="188800" y="1990569"/>
                </a:lnTo>
                <a:close/>
              </a:path>
            </a:pathLst>
          </a:custGeom>
          <a:solidFill>
            <a:srgbClr val="6DBF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1907266" y="7640459"/>
            <a:ext cx="600710" cy="2239010"/>
          </a:xfrm>
          <a:custGeom>
            <a:avLst/>
            <a:gdLst/>
            <a:ahLst/>
            <a:cxnLst/>
            <a:rect l="l" t="t" r="r" b="b"/>
            <a:pathLst>
              <a:path w="600709" h="2239009">
                <a:moveTo>
                  <a:pt x="390601" y="1239494"/>
                </a:moveTo>
                <a:lnTo>
                  <a:pt x="381342" y="962761"/>
                </a:lnTo>
                <a:lnTo>
                  <a:pt x="366064" y="551980"/>
                </a:lnTo>
                <a:lnTo>
                  <a:pt x="345440" y="16802"/>
                </a:lnTo>
                <a:lnTo>
                  <a:pt x="72910" y="0"/>
                </a:lnTo>
                <a:lnTo>
                  <a:pt x="60045" y="30022"/>
                </a:lnTo>
                <a:lnTo>
                  <a:pt x="32550" y="138658"/>
                </a:lnTo>
                <a:lnTo>
                  <a:pt x="6997" y="353733"/>
                </a:lnTo>
                <a:lnTo>
                  <a:pt x="0" y="703072"/>
                </a:lnTo>
                <a:lnTo>
                  <a:pt x="17411" y="1141920"/>
                </a:lnTo>
                <a:lnTo>
                  <a:pt x="45567" y="1553921"/>
                </a:lnTo>
                <a:lnTo>
                  <a:pt x="71767" y="1859483"/>
                </a:lnTo>
                <a:lnTo>
                  <a:pt x="83324" y="1979028"/>
                </a:lnTo>
                <a:lnTo>
                  <a:pt x="187972" y="1990585"/>
                </a:lnTo>
                <a:lnTo>
                  <a:pt x="276021" y="1985543"/>
                </a:lnTo>
                <a:lnTo>
                  <a:pt x="336727" y="1974634"/>
                </a:lnTo>
                <a:lnTo>
                  <a:pt x="364959" y="1883244"/>
                </a:lnTo>
                <a:lnTo>
                  <a:pt x="376923" y="1680222"/>
                </a:lnTo>
                <a:lnTo>
                  <a:pt x="387908" y="1439113"/>
                </a:lnTo>
                <a:lnTo>
                  <a:pt x="390601" y="1239494"/>
                </a:lnTo>
                <a:close/>
              </a:path>
              <a:path w="600709" h="2239009">
                <a:moveTo>
                  <a:pt x="600697" y="2212429"/>
                </a:moveTo>
                <a:lnTo>
                  <a:pt x="573811" y="2172068"/>
                </a:lnTo>
                <a:lnTo>
                  <a:pt x="534517" y="2142807"/>
                </a:lnTo>
                <a:lnTo>
                  <a:pt x="485203" y="2109749"/>
                </a:lnTo>
                <a:lnTo>
                  <a:pt x="434746" y="2077631"/>
                </a:lnTo>
                <a:lnTo>
                  <a:pt x="365937" y="2035276"/>
                </a:lnTo>
                <a:lnTo>
                  <a:pt x="323138" y="2022144"/>
                </a:lnTo>
                <a:lnTo>
                  <a:pt x="301091" y="2025002"/>
                </a:lnTo>
                <a:lnTo>
                  <a:pt x="256400" y="2046617"/>
                </a:lnTo>
                <a:lnTo>
                  <a:pt x="238099" y="2083206"/>
                </a:lnTo>
                <a:lnTo>
                  <a:pt x="207606" y="2084743"/>
                </a:lnTo>
                <a:lnTo>
                  <a:pt x="187604" y="2074938"/>
                </a:lnTo>
                <a:lnTo>
                  <a:pt x="172300" y="2062988"/>
                </a:lnTo>
                <a:lnTo>
                  <a:pt x="155930" y="2058098"/>
                </a:lnTo>
                <a:lnTo>
                  <a:pt x="141058" y="2067052"/>
                </a:lnTo>
                <a:lnTo>
                  <a:pt x="132816" y="2088629"/>
                </a:lnTo>
                <a:lnTo>
                  <a:pt x="129286" y="2120049"/>
                </a:lnTo>
                <a:lnTo>
                  <a:pt x="128536" y="2158530"/>
                </a:lnTo>
                <a:lnTo>
                  <a:pt x="131038" y="2193417"/>
                </a:lnTo>
                <a:lnTo>
                  <a:pt x="136525" y="2216747"/>
                </a:lnTo>
                <a:lnTo>
                  <a:pt x="142024" y="2229802"/>
                </a:lnTo>
                <a:lnTo>
                  <a:pt x="144513" y="2233866"/>
                </a:lnTo>
                <a:lnTo>
                  <a:pt x="557682" y="2238425"/>
                </a:lnTo>
                <a:lnTo>
                  <a:pt x="582002" y="2235466"/>
                </a:lnTo>
                <a:lnTo>
                  <a:pt x="596480" y="2226729"/>
                </a:lnTo>
                <a:lnTo>
                  <a:pt x="600697" y="2212429"/>
                </a:lnTo>
                <a:close/>
              </a:path>
            </a:pathLst>
          </a:custGeom>
          <a:solidFill>
            <a:srgbClr val="29316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91879" y="9598105"/>
            <a:ext cx="206407" cy="196500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1381301" y="7630069"/>
            <a:ext cx="875665" cy="2025650"/>
          </a:xfrm>
          <a:custGeom>
            <a:avLst/>
            <a:gdLst/>
            <a:ahLst/>
            <a:cxnLst/>
            <a:rect l="l" t="t" r="r" b="b"/>
            <a:pathLst>
              <a:path w="875665" h="2025650">
                <a:moveTo>
                  <a:pt x="109505" y="2025595"/>
                </a:moveTo>
                <a:lnTo>
                  <a:pt x="0" y="2010179"/>
                </a:lnTo>
                <a:lnTo>
                  <a:pt x="24890" y="1876891"/>
                </a:lnTo>
                <a:lnTo>
                  <a:pt x="85902" y="1564914"/>
                </a:lnTo>
                <a:lnTo>
                  <a:pt x="162542" y="1206076"/>
                </a:lnTo>
                <a:lnTo>
                  <a:pt x="234318" y="932206"/>
                </a:lnTo>
                <a:lnTo>
                  <a:pt x="229930" y="821694"/>
                </a:lnTo>
                <a:lnTo>
                  <a:pt x="222616" y="559824"/>
                </a:lnTo>
                <a:lnTo>
                  <a:pt x="221153" y="251093"/>
                </a:lnTo>
                <a:lnTo>
                  <a:pt x="234318" y="0"/>
                </a:lnTo>
                <a:lnTo>
                  <a:pt x="594799" y="18537"/>
                </a:lnTo>
                <a:lnTo>
                  <a:pt x="730848" y="18537"/>
                </a:lnTo>
                <a:lnTo>
                  <a:pt x="871393" y="27205"/>
                </a:lnTo>
                <a:lnTo>
                  <a:pt x="875528" y="135496"/>
                </a:lnTo>
                <a:lnTo>
                  <a:pt x="680418" y="415159"/>
                </a:lnTo>
                <a:lnTo>
                  <a:pt x="671182" y="474483"/>
                </a:lnTo>
                <a:lnTo>
                  <a:pt x="661669" y="535045"/>
                </a:lnTo>
                <a:lnTo>
                  <a:pt x="651966" y="596210"/>
                </a:lnTo>
                <a:lnTo>
                  <a:pt x="642159" y="657341"/>
                </a:lnTo>
                <a:lnTo>
                  <a:pt x="632333" y="717803"/>
                </a:lnTo>
                <a:lnTo>
                  <a:pt x="622574" y="776960"/>
                </a:lnTo>
                <a:lnTo>
                  <a:pt x="612969" y="834176"/>
                </a:lnTo>
                <a:lnTo>
                  <a:pt x="603604" y="888815"/>
                </a:lnTo>
                <a:lnTo>
                  <a:pt x="594565" y="940241"/>
                </a:lnTo>
                <a:lnTo>
                  <a:pt x="585937" y="987819"/>
                </a:lnTo>
                <a:lnTo>
                  <a:pt x="577808" y="1030912"/>
                </a:lnTo>
                <a:lnTo>
                  <a:pt x="570262" y="1068884"/>
                </a:lnTo>
                <a:lnTo>
                  <a:pt x="557267" y="1126924"/>
                </a:lnTo>
                <a:lnTo>
                  <a:pt x="550313" y="1151017"/>
                </a:lnTo>
                <a:lnTo>
                  <a:pt x="548488" y="1156890"/>
                </a:lnTo>
                <a:lnTo>
                  <a:pt x="484439" y="1376945"/>
                </a:lnTo>
                <a:lnTo>
                  <a:pt x="405473" y="1657284"/>
                </a:lnTo>
                <a:lnTo>
                  <a:pt x="336685" y="1904091"/>
                </a:lnTo>
                <a:lnTo>
                  <a:pt x="307268" y="2010179"/>
                </a:lnTo>
                <a:lnTo>
                  <a:pt x="279756" y="2015318"/>
                </a:lnTo>
                <a:lnTo>
                  <a:pt x="208296" y="2023882"/>
                </a:lnTo>
                <a:lnTo>
                  <a:pt x="109505" y="2025595"/>
                </a:lnTo>
                <a:close/>
              </a:path>
              <a:path w="875665" h="2025650">
                <a:moveTo>
                  <a:pt x="730848" y="18537"/>
                </a:moveTo>
                <a:lnTo>
                  <a:pt x="594799" y="18537"/>
                </a:lnTo>
                <a:lnTo>
                  <a:pt x="597465" y="12935"/>
                </a:lnTo>
                <a:lnTo>
                  <a:pt x="598933" y="10401"/>
                </a:lnTo>
                <a:lnTo>
                  <a:pt x="730848" y="18537"/>
                </a:lnTo>
                <a:close/>
              </a:path>
            </a:pathLst>
          </a:custGeom>
          <a:solidFill>
            <a:srgbClr val="6DBF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1361604" y="9702316"/>
            <a:ext cx="446405" cy="180340"/>
          </a:xfrm>
          <a:custGeom>
            <a:avLst/>
            <a:gdLst/>
            <a:ahLst/>
            <a:cxnLst/>
            <a:rect l="l" t="t" r="r" b="b"/>
            <a:pathLst>
              <a:path w="446404" h="180340">
                <a:moveTo>
                  <a:pt x="441573" y="180161"/>
                </a:moveTo>
                <a:lnTo>
                  <a:pt x="19429" y="180161"/>
                </a:lnTo>
                <a:lnTo>
                  <a:pt x="16145" y="178367"/>
                </a:lnTo>
                <a:lnTo>
                  <a:pt x="9052" y="171109"/>
                </a:lnTo>
                <a:lnTo>
                  <a:pt x="2290" y="155571"/>
                </a:lnTo>
                <a:lnTo>
                  <a:pt x="0" y="128939"/>
                </a:lnTo>
                <a:lnTo>
                  <a:pt x="3532" y="38858"/>
                </a:lnTo>
                <a:lnTo>
                  <a:pt x="5188" y="35160"/>
                </a:lnTo>
                <a:lnTo>
                  <a:pt x="10156" y="27819"/>
                </a:lnTo>
                <a:lnTo>
                  <a:pt x="18435" y="22464"/>
                </a:lnTo>
                <a:lnTo>
                  <a:pt x="30026" y="24728"/>
                </a:lnTo>
                <a:lnTo>
                  <a:pt x="40707" y="34911"/>
                </a:lnTo>
                <a:lnTo>
                  <a:pt x="49235" y="46585"/>
                </a:lnTo>
                <a:lnTo>
                  <a:pt x="60081" y="55279"/>
                </a:lnTo>
                <a:lnTo>
                  <a:pt x="77716" y="56521"/>
                </a:lnTo>
                <a:lnTo>
                  <a:pt x="98415" y="45205"/>
                </a:lnTo>
                <a:lnTo>
                  <a:pt x="120107" y="25611"/>
                </a:lnTo>
                <a:lnTo>
                  <a:pt x="149748" y="7341"/>
                </a:lnTo>
                <a:lnTo>
                  <a:pt x="194292" y="0"/>
                </a:lnTo>
                <a:lnTo>
                  <a:pt x="245597" y="11342"/>
                </a:lnTo>
                <a:lnTo>
                  <a:pt x="290775" y="36429"/>
                </a:lnTo>
                <a:lnTo>
                  <a:pt x="362090" y="90081"/>
                </a:lnTo>
                <a:lnTo>
                  <a:pt x="394628" y="108627"/>
                </a:lnTo>
                <a:lnTo>
                  <a:pt x="426338" y="128497"/>
                </a:lnTo>
                <a:lnTo>
                  <a:pt x="445795" y="151680"/>
                </a:lnTo>
                <a:lnTo>
                  <a:pt x="441573" y="180161"/>
                </a:lnTo>
                <a:close/>
              </a:path>
            </a:pathLst>
          </a:custGeom>
          <a:solidFill>
            <a:srgbClr val="2931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1505224" y="6624325"/>
            <a:ext cx="812165" cy="1101090"/>
          </a:xfrm>
          <a:custGeom>
            <a:avLst/>
            <a:gdLst/>
            <a:ahLst/>
            <a:cxnLst/>
            <a:rect l="l" t="t" r="r" b="b"/>
            <a:pathLst>
              <a:path w="812165" h="1101090">
                <a:moveTo>
                  <a:pt x="336853" y="1100906"/>
                </a:moveTo>
                <a:lnTo>
                  <a:pt x="91967" y="1068247"/>
                </a:lnTo>
                <a:lnTo>
                  <a:pt x="79069" y="991550"/>
                </a:lnTo>
                <a:lnTo>
                  <a:pt x="50031" y="808910"/>
                </a:lnTo>
                <a:lnTo>
                  <a:pt x="19338" y="591509"/>
                </a:lnTo>
                <a:lnTo>
                  <a:pt x="1474" y="410524"/>
                </a:lnTo>
                <a:lnTo>
                  <a:pt x="0" y="372577"/>
                </a:lnTo>
                <a:lnTo>
                  <a:pt x="129" y="291917"/>
                </a:lnTo>
                <a:lnTo>
                  <a:pt x="6317" y="232253"/>
                </a:lnTo>
                <a:lnTo>
                  <a:pt x="18988" y="188684"/>
                </a:lnTo>
                <a:lnTo>
                  <a:pt x="65480" y="130220"/>
                </a:lnTo>
                <a:lnTo>
                  <a:pt x="132320" y="84878"/>
                </a:lnTo>
                <a:lnTo>
                  <a:pt x="178848" y="57799"/>
                </a:lnTo>
                <a:lnTo>
                  <a:pt x="214548" y="38351"/>
                </a:lnTo>
                <a:lnTo>
                  <a:pt x="297732" y="4873"/>
                </a:lnTo>
                <a:lnTo>
                  <a:pt x="480420" y="0"/>
                </a:lnTo>
                <a:lnTo>
                  <a:pt x="610640" y="10207"/>
                </a:lnTo>
                <a:lnTo>
                  <a:pt x="716927" y="19553"/>
                </a:lnTo>
                <a:lnTo>
                  <a:pt x="800453" y="28692"/>
                </a:lnTo>
                <a:lnTo>
                  <a:pt x="808730" y="121943"/>
                </a:lnTo>
                <a:lnTo>
                  <a:pt x="811626" y="201882"/>
                </a:lnTo>
                <a:lnTo>
                  <a:pt x="807074" y="271476"/>
                </a:lnTo>
                <a:lnTo>
                  <a:pt x="683476" y="280303"/>
                </a:lnTo>
                <a:lnTo>
                  <a:pt x="692856" y="377727"/>
                </a:lnTo>
                <a:lnTo>
                  <a:pt x="713823" y="602820"/>
                </a:lnTo>
                <a:lnTo>
                  <a:pt x="735619" y="854811"/>
                </a:lnTo>
                <a:lnTo>
                  <a:pt x="747482" y="1032933"/>
                </a:lnTo>
                <a:lnTo>
                  <a:pt x="692546" y="1051177"/>
                </a:lnTo>
                <a:lnTo>
                  <a:pt x="546358" y="1084525"/>
                </a:lnTo>
                <a:lnTo>
                  <a:pt x="336853" y="1100906"/>
                </a:lnTo>
                <a:close/>
              </a:path>
            </a:pathLst>
          </a:custGeom>
          <a:solidFill>
            <a:srgbClr val="F1E8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1505222" y="6624331"/>
            <a:ext cx="812165" cy="1101090"/>
          </a:xfrm>
          <a:custGeom>
            <a:avLst/>
            <a:gdLst/>
            <a:ahLst/>
            <a:cxnLst/>
            <a:rect l="l" t="t" r="r" b="b"/>
            <a:pathLst>
              <a:path w="812165" h="1101090">
                <a:moveTo>
                  <a:pt x="811618" y="201879"/>
                </a:moveTo>
                <a:lnTo>
                  <a:pt x="808723" y="121945"/>
                </a:lnTo>
                <a:lnTo>
                  <a:pt x="803351" y="56070"/>
                </a:lnTo>
                <a:lnTo>
                  <a:pt x="716927" y="19558"/>
                </a:lnTo>
                <a:lnTo>
                  <a:pt x="610641" y="10210"/>
                </a:lnTo>
                <a:lnTo>
                  <a:pt x="480415" y="0"/>
                </a:lnTo>
                <a:lnTo>
                  <a:pt x="297726" y="4876"/>
                </a:lnTo>
                <a:lnTo>
                  <a:pt x="228803" y="30899"/>
                </a:lnTo>
                <a:lnTo>
                  <a:pt x="178841" y="57797"/>
                </a:lnTo>
                <a:lnTo>
                  <a:pt x="132321" y="84874"/>
                </a:lnTo>
                <a:lnTo>
                  <a:pt x="85572" y="115227"/>
                </a:lnTo>
                <a:lnTo>
                  <a:pt x="115100" y="118859"/>
                </a:lnTo>
                <a:lnTo>
                  <a:pt x="147840" y="126530"/>
                </a:lnTo>
                <a:lnTo>
                  <a:pt x="207505" y="159753"/>
                </a:lnTo>
                <a:lnTo>
                  <a:pt x="256463" y="235546"/>
                </a:lnTo>
                <a:lnTo>
                  <a:pt x="314883" y="353034"/>
                </a:lnTo>
                <a:lnTo>
                  <a:pt x="363842" y="461048"/>
                </a:lnTo>
                <a:lnTo>
                  <a:pt x="384365" y="508419"/>
                </a:lnTo>
                <a:lnTo>
                  <a:pt x="361467" y="527875"/>
                </a:lnTo>
                <a:lnTo>
                  <a:pt x="301625" y="573163"/>
                </a:lnTo>
                <a:lnTo>
                  <a:pt x="218084" y="624598"/>
                </a:lnTo>
                <a:lnTo>
                  <a:pt x="124129" y="662533"/>
                </a:lnTo>
                <a:lnTo>
                  <a:pt x="111010" y="634428"/>
                </a:lnTo>
                <a:lnTo>
                  <a:pt x="78803" y="563422"/>
                </a:lnTo>
                <a:lnTo>
                  <a:pt x="38227" y="469480"/>
                </a:lnTo>
                <a:lnTo>
                  <a:pt x="0" y="372579"/>
                </a:lnTo>
                <a:lnTo>
                  <a:pt x="1473" y="410527"/>
                </a:lnTo>
                <a:lnTo>
                  <a:pt x="19329" y="591515"/>
                </a:lnTo>
                <a:lnTo>
                  <a:pt x="50025" y="808913"/>
                </a:lnTo>
                <a:lnTo>
                  <a:pt x="79070" y="991552"/>
                </a:lnTo>
                <a:lnTo>
                  <a:pt x="91960" y="1068247"/>
                </a:lnTo>
                <a:lnTo>
                  <a:pt x="336854" y="1100912"/>
                </a:lnTo>
                <a:lnTo>
                  <a:pt x="546354" y="1084529"/>
                </a:lnTo>
                <a:lnTo>
                  <a:pt x="692543" y="1051179"/>
                </a:lnTo>
                <a:lnTo>
                  <a:pt x="747483" y="1032929"/>
                </a:lnTo>
                <a:lnTo>
                  <a:pt x="735609" y="854811"/>
                </a:lnTo>
                <a:lnTo>
                  <a:pt x="713816" y="602818"/>
                </a:lnTo>
                <a:lnTo>
                  <a:pt x="692848" y="377723"/>
                </a:lnTo>
                <a:lnTo>
                  <a:pt x="683475" y="280301"/>
                </a:lnTo>
                <a:lnTo>
                  <a:pt x="807072" y="271475"/>
                </a:lnTo>
                <a:lnTo>
                  <a:pt x="811618" y="201879"/>
                </a:lnTo>
                <a:close/>
              </a:path>
            </a:pathLst>
          </a:custGeom>
          <a:solidFill>
            <a:srgbClr val="E78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1774185" y="6625739"/>
            <a:ext cx="283845" cy="203200"/>
          </a:xfrm>
          <a:custGeom>
            <a:avLst/>
            <a:gdLst/>
            <a:ahLst/>
            <a:cxnLst/>
            <a:rect l="l" t="t" r="r" b="b"/>
            <a:pathLst>
              <a:path w="283845" h="203200">
                <a:moveTo>
                  <a:pt x="143729" y="203105"/>
                </a:moveTo>
                <a:lnTo>
                  <a:pt x="111043" y="170257"/>
                </a:lnTo>
                <a:lnTo>
                  <a:pt x="62773" y="118253"/>
                </a:lnTo>
                <a:lnTo>
                  <a:pt x="0" y="48986"/>
                </a:lnTo>
                <a:lnTo>
                  <a:pt x="7417" y="31645"/>
                </a:lnTo>
                <a:lnTo>
                  <a:pt x="16983" y="17131"/>
                </a:lnTo>
                <a:lnTo>
                  <a:pt x="25250" y="7164"/>
                </a:lnTo>
                <a:lnTo>
                  <a:pt x="28771" y="3459"/>
                </a:lnTo>
                <a:lnTo>
                  <a:pt x="230368" y="0"/>
                </a:lnTo>
                <a:lnTo>
                  <a:pt x="279796" y="3810"/>
                </a:lnTo>
                <a:lnTo>
                  <a:pt x="283481" y="62579"/>
                </a:lnTo>
                <a:lnTo>
                  <a:pt x="274582" y="113009"/>
                </a:lnTo>
                <a:lnTo>
                  <a:pt x="262413" y="148273"/>
                </a:lnTo>
                <a:lnTo>
                  <a:pt x="256287" y="161545"/>
                </a:lnTo>
                <a:lnTo>
                  <a:pt x="249496" y="151290"/>
                </a:lnTo>
                <a:lnTo>
                  <a:pt x="233126" y="128859"/>
                </a:lnTo>
                <a:lnTo>
                  <a:pt x="213185" y="106753"/>
                </a:lnTo>
                <a:lnTo>
                  <a:pt x="195679" y="97473"/>
                </a:lnTo>
                <a:lnTo>
                  <a:pt x="179525" y="114708"/>
                </a:lnTo>
                <a:lnTo>
                  <a:pt x="162560" y="150938"/>
                </a:lnTo>
                <a:lnTo>
                  <a:pt x="149167" y="186843"/>
                </a:lnTo>
                <a:lnTo>
                  <a:pt x="143729" y="203105"/>
                </a:lnTo>
                <a:close/>
              </a:path>
            </a:pathLst>
          </a:custGeom>
          <a:solidFill>
            <a:srgbClr val="6DBF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1682640" y="6088383"/>
            <a:ext cx="465455" cy="331470"/>
          </a:xfrm>
          <a:custGeom>
            <a:avLst/>
            <a:gdLst/>
            <a:ahLst/>
            <a:cxnLst/>
            <a:rect l="l" t="t" r="r" b="b"/>
            <a:pathLst>
              <a:path w="465454" h="331470">
                <a:moveTo>
                  <a:pt x="84270" y="331194"/>
                </a:moveTo>
                <a:lnTo>
                  <a:pt x="47645" y="307157"/>
                </a:lnTo>
                <a:lnTo>
                  <a:pt x="26439" y="272107"/>
                </a:lnTo>
                <a:lnTo>
                  <a:pt x="13479" y="208399"/>
                </a:lnTo>
                <a:lnTo>
                  <a:pt x="13202" y="202002"/>
                </a:lnTo>
                <a:lnTo>
                  <a:pt x="11819" y="195726"/>
                </a:lnTo>
                <a:lnTo>
                  <a:pt x="9580" y="189727"/>
                </a:lnTo>
                <a:lnTo>
                  <a:pt x="0" y="141764"/>
                </a:lnTo>
                <a:lnTo>
                  <a:pt x="7140" y="105569"/>
                </a:lnTo>
                <a:lnTo>
                  <a:pt x="44678" y="65599"/>
                </a:lnTo>
                <a:lnTo>
                  <a:pt x="99974" y="50488"/>
                </a:lnTo>
                <a:lnTo>
                  <a:pt x="147998" y="47989"/>
                </a:lnTo>
                <a:lnTo>
                  <a:pt x="155057" y="47560"/>
                </a:lnTo>
                <a:lnTo>
                  <a:pt x="161803" y="45752"/>
                </a:lnTo>
                <a:lnTo>
                  <a:pt x="168033" y="42616"/>
                </a:lnTo>
                <a:lnTo>
                  <a:pt x="173548" y="38207"/>
                </a:lnTo>
                <a:lnTo>
                  <a:pt x="185498" y="27394"/>
                </a:lnTo>
                <a:lnTo>
                  <a:pt x="200982" y="16088"/>
                </a:lnTo>
                <a:lnTo>
                  <a:pt x="219197" y="6605"/>
                </a:lnTo>
                <a:lnTo>
                  <a:pt x="239338" y="1263"/>
                </a:lnTo>
                <a:lnTo>
                  <a:pt x="269032" y="0"/>
                </a:lnTo>
                <a:lnTo>
                  <a:pt x="296251" y="4768"/>
                </a:lnTo>
                <a:lnTo>
                  <a:pt x="320996" y="17269"/>
                </a:lnTo>
                <a:lnTo>
                  <a:pt x="343266" y="39205"/>
                </a:lnTo>
                <a:lnTo>
                  <a:pt x="355136" y="51631"/>
                </a:lnTo>
                <a:lnTo>
                  <a:pt x="366969" y="59336"/>
                </a:lnTo>
                <a:lnTo>
                  <a:pt x="378155" y="63329"/>
                </a:lnTo>
                <a:lnTo>
                  <a:pt x="404471" y="66638"/>
                </a:lnTo>
                <a:lnTo>
                  <a:pt x="419938" y="71744"/>
                </a:lnTo>
                <a:lnTo>
                  <a:pt x="454502" y="105016"/>
                </a:lnTo>
                <a:lnTo>
                  <a:pt x="465341" y="157980"/>
                </a:lnTo>
                <a:lnTo>
                  <a:pt x="454606" y="190089"/>
                </a:lnTo>
                <a:lnTo>
                  <a:pt x="435815" y="209259"/>
                </a:lnTo>
                <a:lnTo>
                  <a:pt x="417951" y="218532"/>
                </a:lnTo>
                <a:lnTo>
                  <a:pt x="410000" y="220947"/>
                </a:lnTo>
                <a:lnTo>
                  <a:pt x="369544" y="241653"/>
                </a:lnTo>
                <a:lnTo>
                  <a:pt x="274973" y="285350"/>
                </a:lnTo>
                <a:lnTo>
                  <a:pt x="166483" y="324407"/>
                </a:lnTo>
                <a:lnTo>
                  <a:pt x="84270" y="331194"/>
                </a:lnTo>
                <a:close/>
              </a:path>
            </a:pathLst>
          </a:custGeom>
          <a:solidFill>
            <a:srgbClr val="2931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1731343" y="6278786"/>
            <a:ext cx="382270" cy="434975"/>
          </a:xfrm>
          <a:custGeom>
            <a:avLst/>
            <a:gdLst/>
            <a:ahLst/>
            <a:cxnLst/>
            <a:rect l="l" t="t" r="r" b="b"/>
            <a:pathLst>
              <a:path w="382270" h="434975">
                <a:moveTo>
                  <a:pt x="227910" y="434637"/>
                </a:moveTo>
                <a:lnTo>
                  <a:pt x="177127" y="425005"/>
                </a:lnTo>
                <a:lnTo>
                  <a:pt x="106575" y="385164"/>
                </a:lnTo>
                <a:lnTo>
                  <a:pt x="71614" y="350414"/>
                </a:lnTo>
                <a:lnTo>
                  <a:pt x="74861" y="336955"/>
                </a:lnTo>
                <a:lnTo>
                  <a:pt x="80298" y="304503"/>
                </a:lnTo>
                <a:lnTo>
                  <a:pt x="81472" y="264946"/>
                </a:lnTo>
                <a:lnTo>
                  <a:pt x="71927" y="230169"/>
                </a:lnTo>
                <a:lnTo>
                  <a:pt x="62554" y="230567"/>
                </a:lnTo>
                <a:lnTo>
                  <a:pt x="40938" y="227321"/>
                </a:lnTo>
                <a:lnTo>
                  <a:pt x="16834" y="213771"/>
                </a:lnTo>
                <a:lnTo>
                  <a:pt x="0" y="183258"/>
                </a:lnTo>
                <a:lnTo>
                  <a:pt x="978" y="150402"/>
                </a:lnTo>
                <a:lnTo>
                  <a:pt x="17627" y="133547"/>
                </a:lnTo>
                <a:lnTo>
                  <a:pt x="40672" y="131615"/>
                </a:lnTo>
                <a:lnTo>
                  <a:pt x="60837" y="143527"/>
                </a:lnTo>
                <a:lnTo>
                  <a:pt x="70769" y="155943"/>
                </a:lnTo>
                <a:lnTo>
                  <a:pt x="70653" y="150569"/>
                </a:lnTo>
                <a:lnTo>
                  <a:pt x="72631" y="138095"/>
                </a:lnTo>
                <a:lnTo>
                  <a:pt x="80197" y="123992"/>
                </a:lnTo>
                <a:lnTo>
                  <a:pt x="96842" y="113730"/>
                </a:lnTo>
                <a:lnTo>
                  <a:pt x="113064" y="105892"/>
                </a:lnTo>
                <a:lnTo>
                  <a:pt x="125629" y="93201"/>
                </a:lnTo>
                <a:lnTo>
                  <a:pt x="134175" y="76197"/>
                </a:lnTo>
                <a:lnTo>
                  <a:pt x="138343" y="55422"/>
                </a:lnTo>
                <a:lnTo>
                  <a:pt x="140651" y="47378"/>
                </a:lnTo>
                <a:lnTo>
                  <a:pt x="145659" y="41090"/>
                </a:lnTo>
                <a:lnTo>
                  <a:pt x="152643" y="37281"/>
                </a:lnTo>
                <a:lnTo>
                  <a:pt x="160879" y="36676"/>
                </a:lnTo>
                <a:lnTo>
                  <a:pt x="182976" y="38508"/>
                </a:lnTo>
                <a:lnTo>
                  <a:pt x="208709" y="36919"/>
                </a:lnTo>
                <a:lnTo>
                  <a:pt x="235490" y="29641"/>
                </a:lnTo>
                <a:lnTo>
                  <a:pt x="260730" y="14404"/>
                </a:lnTo>
                <a:lnTo>
                  <a:pt x="289526" y="0"/>
                </a:lnTo>
                <a:lnTo>
                  <a:pt x="309584" y="8066"/>
                </a:lnTo>
                <a:lnTo>
                  <a:pt x="330356" y="23337"/>
                </a:lnTo>
                <a:lnTo>
                  <a:pt x="361297" y="30544"/>
                </a:lnTo>
                <a:lnTo>
                  <a:pt x="371738" y="72273"/>
                </a:lnTo>
                <a:lnTo>
                  <a:pt x="381670" y="167046"/>
                </a:lnTo>
                <a:lnTo>
                  <a:pt x="359008" y="269245"/>
                </a:lnTo>
                <a:lnTo>
                  <a:pt x="271667" y="333253"/>
                </a:lnTo>
                <a:lnTo>
                  <a:pt x="272397" y="338617"/>
                </a:lnTo>
                <a:lnTo>
                  <a:pt x="273578" y="352580"/>
                </a:lnTo>
                <a:lnTo>
                  <a:pt x="273694" y="371949"/>
                </a:lnTo>
                <a:lnTo>
                  <a:pt x="271230" y="393528"/>
                </a:lnTo>
                <a:lnTo>
                  <a:pt x="262737" y="413214"/>
                </a:lnTo>
                <a:lnTo>
                  <a:pt x="247512" y="427336"/>
                </a:lnTo>
                <a:lnTo>
                  <a:pt x="227910" y="434637"/>
                </a:lnTo>
                <a:close/>
              </a:path>
            </a:pathLst>
          </a:custGeom>
          <a:solidFill>
            <a:srgbClr val="E786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bg 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91765" y="6354347"/>
            <a:ext cx="363498" cy="126892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12220036" y="6652539"/>
            <a:ext cx="569595" cy="772795"/>
          </a:xfrm>
          <a:custGeom>
            <a:avLst/>
            <a:gdLst/>
            <a:ahLst/>
            <a:cxnLst/>
            <a:rect l="l" t="t" r="r" b="b"/>
            <a:pathLst>
              <a:path w="569595" h="772795">
                <a:moveTo>
                  <a:pt x="53329" y="772782"/>
                </a:moveTo>
                <a:lnTo>
                  <a:pt x="47575" y="771491"/>
                </a:lnTo>
                <a:lnTo>
                  <a:pt x="43666" y="768091"/>
                </a:lnTo>
                <a:lnTo>
                  <a:pt x="8254" y="745620"/>
                </a:lnTo>
                <a:lnTo>
                  <a:pt x="3219" y="742717"/>
                </a:lnTo>
                <a:lnTo>
                  <a:pt x="0" y="736777"/>
                </a:lnTo>
                <a:lnTo>
                  <a:pt x="159890" y="184185"/>
                </a:lnTo>
                <a:lnTo>
                  <a:pt x="162358" y="181191"/>
                </a:lnTo>
                <a:lnTo>
                  <a:pt x="515880" y="0"/>
                </a:lnTo>
                <a:lnTo>
                  <a:pt x="521644" y="1303"/>
                </a:lnTo>
                <a:lnTo>
                  <a:pt x="525535" y="4699"/>
                </a:lnTo>
                <a:lnTo>
                  <a:pt x="561631" y="27591"/>
                </a:lnTo>
                <a:lnTo>
                  <a:pt x="566259" y="30632"/>
                </a:lnTo>
                <a:lnTo>
                  <a:pt x="567257" y="32620"/>
                </a:lnTo>
                <a:lnTo>
                  <a:pt x="525535" y="32620"/>
                </a:lnTo>
                <a:lnTo>
                  <a:pt x="523583" y="39368"/>
                </a:lnTo>
                <a:lnTo>
                  <a:pt x="568227" y="39368"/>
                </a:lnTo>
                <a:lnTo>
                  <a:pt x="409309" y="588602"/>
                </a:lnTo>
                <a:lnTo>
                  <a:pt x="406840" y="591596"/>
                </a:lnTo>
                <a:lnTo>
                  <a:pt x="53329" y="772782"/>
                </a:lnTo>
                <a:close/>
              </a:path>
              <a:path w="569595" h="772795">
                <a:moveTo>
                  <a:pt x="568227" y="39368"/>
                </a:moveTo>
                <a:lnTo>
                  <a:pt x="523583" y="39368"/>
                </a:lnTo>
                <a:lnTo>
                  <a:pt x="525535" y="38367"/>
                </a:lnTo>
                <a:lnTo>
                  <a:pt x="525535" y="32620"/>
                </a:lnTo>
                <a:lnTo>
                  <a:pt x="567257" y="32620"/>
                </a:lnTo>
                <a:lnTo>
                  <a:pt x="569111" y="36315"/>
                </a:lnTo>
                <a:lnTo>
                  <a:pt x="568227" y="39368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2259638" y="6677907"/>
            <a:ext cx="528320" cy="746125"/>
          </a:xfrm>
          <a:custGeom>
            <a:avLst/>
            <a:gdLst/>
            <a:ahLst/>
            <a:cxnLst/>
            <a:rect l="l" t="t" r="r" b="b"/>
            <a:pathLst>
              <a:path w="528320" h="746125">
                <a:moveTo>
                  <a:pt x="11252" y="746044"/>
                </a:moveTo>
                <a:lnTo>
                  <a:pt x="4388" y="743030"/>
                </a:lnTo>
                <a:lnTo>
                  <a:pt x="120" y="736867"/>
                </a:lnTo>
                <a:lnTo>
                  <a:pt x="0" y="728835"/>
                </a:lnTo>
                <a:lnTo>
                  <a:pt x="157990" y="182810"/>
                </a:lnTo>
                <a:lnTo>
                  <a:pt x="160458" y="179815"/>
                </a:lnTo>
                <a:lnTo>
                  <a:pt x="508536" y="1414"/>
                </a:lnTo>
                <a:lnTo>
                  <a:pt x="516444" y="0"/>
                </a:lnTo>
                <a:lnTo>
                  <a:pt x="523308" y="3014"/>
                </a:lnTo>
                <a:lnTo>
                  <a:pt x="527576" y="9176"/>
                </a:lnTo>
                <a:lnTo>
                  <a:pt x="527696" y="17208"/>
                </a:lnTo>
                <a:lnTo>
                  <a:pt x="369706" y="563234"/>
                </a:lnTo>
                <a:lnTo>
                  <a:pt x="367238" y="566228"/>
                </a:lnTo>
                <a:lnTo>
                  <a:pt x="19159" y="744630"/>
                </a:lnTo>
                <a:lnTo>
                  <a:pt x="11252" y="746044"/>
                </a:lnTo>
                <a:close/>
              </a:path>
            </a:pathLst>
          </a:custGeom>
          <a:solidFill>
            <a:srgbClr val="6DBF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1668159" y="7039070"/>
            <a:ext cx="948055" cy="476884"/>
          </a:xfrm>
          <a:custGeom>
            <a:avLst/>
            <a:gdLst/>
            <a:ahLst/>
            <a:cxnLst/>
            <a:rect l="l" t="t" r="r" b="b"/>
            <a:pathLst>
              <a:path w="948054" h="476884">
                <a:moveTo>
                  <a:pt x="258102" y="476420"/>
                </a:moveTo>
                <a:lnTo>
                  <a:pt x="212502" y="474660"/>
                </a:lnTo>
                <a:lnTo>
                  <a:pt x="155232" y="421156"/>
                </a:lnTo>
                <a:lnTo>
                  <a:pt x="84858" y="321523"/>
                </a:lnTo>
                <a:lnTo>
                  <a:pt x="25181" y="225367"/>
                </a:lnTo>
                <a:lnTo>
                  <a:pt x="0" y="182291"/>
                </a:lnTo>
                <a:lnTo>
                  <a:pt x="7599" y="163905"/>
                </a:lnTo>
                <a:lnTo>
                  <a:pt x="36190" y="123982"/>
                </a:lnTo>
                <a:lnTo>
                  <a:pt x="94465" y="85374"/>
                </a:lnTo>
                <a:lnTo>
                  <a:pt x="191115" y="70935"/>
                </a:lnTo>
                <a:lnTo>
                  <a:pt x="201261" y="95530"/>
                </a:lnTo>
                <a:lnTo>
                  <a:pt x="224908" y="150206"/>
                </a:lnTo>
                <a:lnTo>
                  <a:pt x="251871" y="206303"/>
                </a:lnTo>
                <a:lnTo>
                  <a:pt x="271965" y="235161"/>
                </a:lnTo>
                <a:lnTo>
                  <a:pt x="346538" y="214277"/>
                </a:lnTo>
                <a:lnTo>
                  <a:pt x="493354" y="160944"/>
                </a:lnTo>
                <a:lnTo>
                  <a:pt x="636854" y="106189"/>
                </a:lnTo>
                <a:lnTo>
                  <a:pt x="701478" y="81041"/>
                </a:lnTo>
                <a:lnTo>
                  <a:pt x="705558" y="72321"/>
                </a:lnTo>
                <a:lnTo>
                  <a:pt x="717061" y="52547"/>
                </a:lnTo>
                <a:lnTo>
                  <a:pt x="734880" y="31300"/>
                </a:lnTo>
                <a:lnTo>
                  <a:pt x="757909" y="18158"/>
                </a:lnTo>
                <a:lnTo>
                  <a:pt x="815174" y="3982"/>
                </a:lnTo>
                <a:lnTo>
                  <a:pt x="840333" y="0"/>
                </a:lnTo>
                <a:lnTo>
                  <a:pt x="855597" y="2438"/>
                </a:lnTo>
                <a:lnTo>
                  <a:pt x="860509" y="9316"/>
                </a:lnTo>
                <a:lnTo>
                  <a:pt x="859527" y="16193"/>
                </a:lnTo>
                <a:lnTo>
                  <a:pt x="854333" y="22650"/>
                </a:lnTo>
                <a:lnTo>
                  <a:pt x="846614" y="28264"/>
                </a:lnTo>
                <a:lnTo>
                  <a:pt x="861457" y="27246"/>
                </a:lnTo>
                <a:lnTo>
                  <a:pt x="894616" y="26860"/>
                </a:lnTo>
                <a:lnTo>
                  <a:pt x="929038" y="31106"/>
                </a:lnTo>
                <a:lnTo>
                  <a:pt x="947671" y="43984"/>
                </a:lnTo>
                <a:lnTo>
                  <a:pt x="942074" y="68809"/>
                </a:lnTo>
                <a:lnTo>
                  <a:pt x="891300" y="129408"/>
                </a:lnTo>
                <a:lnTo>
                  <a:pt x="830929" y="155655"/>
                </a:lnTo>
                <a:lnTo>
                  <a:pt x="758435" y="169866"/>
                </a:lnTo>
                <a:lnTo>
                  <a:pt x="732083" y="177603"/>
                </a:lnTo>
                <a:lnTo>
                  <a:pt x="350313" y="435859"/>
                </a:lnTo>
                <a:lnTo>
                  <a:pt x="336803" y="444529"/>
                </a:lnTo>
                <a:lnTo>
                  <a:pt x="302800" y="462212"/>
                </a:lnTo>
                <a:lnTo>
                  <a:pt x="258102" y="476420"/>
                </a:lnTo>
                <a:close/>
              </a:path>
            </a:pathLst>
          </a:custGeom>
          <a:solidFill>
            <a:srgbClr val="E78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404100" y="5356352"/>
            <a:ext cx="11863070" cy="490855"/>
          </a:xfrm>
          <a:custGeom>
            <a:avLst/>
            <a:gdLst/>
            <a:ahLst/>
            <a:cxnLst/>
            <a:rect l="l" t="t" r="r" b="b"/>
            <a:pathLst>
              <a:path w="11863070" h="490854">
                <a:moveTo>
                  <a:pt x="11862706" y="490368"/>
                </a:moveTo>
                <a:lnTo>
                  <a:pt x="0" y="490368"/>
                </a:lnTo>
                <a:lnTo>
                  <a:pt x="0" y="0"/>
                </a:lnTo>
                <a:lnTo>
                  <a:pt x="11862706" y="0"/>
                </a:lnTo>
                <a:lnTo>
                  <a:pt x="11862706" y="490368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616754" y="691661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066934" y="6919316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517569" y="6919316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968030" y="6919316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2418433" y="6919316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456" y="341324"/>
            <a:ext cx="6300470" cy="127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1" i="0">
                <a:solidFill>
                  <a:srgbClr val="2F5D9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39342" y="3590564"/>
            <a:ext cx="10915015" cy="40424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0" i="0">
                <a:solidFill>
                  <a:srgbClr val="25216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png"/><Relationship Id="rId4" Type="http://schemas.openxmlformats.org/officeDocument/2006/relationships/image" Target="../media/image56.png"/><Relationship Id="rId5" Type="http://schemas.openxmlformats.org/officeDocument/2006/relationships/image" Target="../media/image68.png"/><Relationship Id="rId6" Type="http://schemas.openxmlformats.org/officeDocument/2006/relationships/image" Target="../media/image59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Relationship Id="rId3" Type="http://schemas.openxmlformats.org/officeDocument/2006/relationships/image" Target="../media/image9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38.png"/><Relationship Id="rId4" Type="http://schemas.openxmlformats.org/officeDocument/2006/relationships/image" Target="../media/image10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7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21.png"/><Relationship Id="rId4" Type="http://schemas.openxmlformats.org/officeDocument/2006/relationships/image" Target="../media/image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21.png"/><Relationship Id="rId4" Type="http://schemas.openxmlformats.org/officeDocument/2006/relationships/image" Target="../media/image63.png"/><Relationship Id="rId5" Type="http://schemas.openxmlformats.org/officeDocument/2006/relationships/image" Target="../media/image40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400" y="56548"/>
            <a:ext cx="13780135" cy="5807075"/>
          </a:xfrm>
          <a:prstGeom prst="rect">
            <a:avLst/>
          </a:prstGeom>
        </p:spPr>
        <p:txBody>
          <a:bodyPr wrap="square" lIns="0" tIns="292100" rIns="0" bIns="0" rtlCol="0" vert="horz">
            <a:spAutoFit/>
          </a:bodyPr>
          <a:lstStyle/>
          <a:p>
            <a:pPr marL="12700" marR="5080">
              <a:lnSpc>
                <a:spcPts val="10830"/>
              </a:lnSpc>
              <a:spcBef>
                <a:spcPts val="2300"/>
              </a:spcBef>
              <a:tabLst>
                <a:tab pos="13766800" algn="l"/>
              </a:tabLst>
            </a:pPr>
            <a:r>
              <a:rPr dirty="0" sz="10850" spc="105" b="1">
                <a:solidFill>
                  <a:srgbClr val="2F5D99"/>
                </a:solidFill>
                <a:latin typeface="Tahoma"/>
                <a:cs typeface="Tahoma"/>
              </a:rPr>
              <a:t>Stock</a:t>
            </a:r>
            <a:r>
              <a:rPr dirty="0" sz="10850" spc="-660" b="1">
                <a:solidFill>
                  <a:srgbClr val="2F5D99"/>
                </a:solidFill>
                <a:latin typeface="Tahoma"/>
                <a:cs typeface="Tahoma"/>
              </a:rPr>
              <a:t> </a:t>
            </a:r>
            <a:r>
              <a:rPr dirty="0" sz="10850" b="1">
                <a:solidFill>
                  <a:srgbClr val="2F5D99"/>
                </a:solidFill>
                <a:latin typeface="Tahoma"/>
                <a:cs typeface="Tahoma"/>
              </a:rPr>
              <a:t>Trading</a:t>
            </a:r>
            <a:r>
              <a:rPr dirty="0" sz="10850" spc="-660" b="1">
                <a:solidFill>
                  <a:srgbClr val="2F5D99"/>
                </a:solidFill>
                <a:latin typeface="Tahoma"/>
                <a:cs typeface="Tahoma"/>
              </a:rPr>
              <a:t> </a:t>
            </a:r>
            <a:r>
              <a:rPr dirty="0" sz="10850" spc="-645" b="1">
                <a:solidFill>
                  <a:srgbClr val="2F5D99"/>
                </a:solidFill>
                <a:latin typeface="Tahoma"/>
                <a:cs typeface="Tahoma"/>
              </a:rPr>
              <a:t>&amp; </a:t>
            </a:r>
            <a:r>
              <a:rPr dirty="0" sz="10850" spc="-10" b="1">
                <a:solidFill>
                  <a:srgbClr val="2F5D99"/>
                </a:solidFill>
                <a:latin typeface="Tahoma"/>
                <a:cs typeface="Tahoma"/>
              </a:rPr>
              <a:t>Investment </a:t>
            </a:r>
            <a:r>
              <a:rPr dirty="0" sz="10850" spc="85" b="1">
                <a:solidFill>
                  <a:srgbClr val="2F5D99"/>
                </a:solidFill>
                <a:latin typeface="Tahoma"/>
                <a:cs typeface="Tahoma"/>
              </a:rPr>
              <a:t>Performance </a:t>
            </a:r>
            <a:r>
              <a:rPr dirty="0" sz="10850" b="1">
                <a:solidFill>
                  <a:srgbClr val="2F5D99"/>
                </a:solidFill>
                <a:latin typeface="Tahoma"/>
                <a:cs typeface="Tahoma"/>
              </a:rPr>
              <a:t>Analytics </a:t>
            </a:r>
            <a:r>
              <a:rPr dirty="0" sz="10850" spc="50" b="1">
                <a:solidFill>
                  <a:srgbClr val="2F5D99"/>
                </a:solidFill>
                <a:latin typeface="Tahoma"/>
                <a:cs typeface="Tahoma"/>
              </a:rPr>
              <a:t>System</a:t>
            </a:r>
            <a:r>
              <a:rPr dirty="0" sz="10850" spc="1200" b="1">
                <a:solidFill>
                  <a:srgbClr val="2F5D99"/>
                </a:solidFill>
                <a:latin typeface="Tahoma"/>
                <a:cs typeface="Tahoma"/>
              </a:rPr>
              <a:t> </a:t>
            </a:r>
            <a:r>
              <a:rPr dirty="0" u="sng" sz="10850">
                <a:solidFill>
                  <a:srgbClr val="2F5D99"/>
                </a:solidFill>
                <a:uFill>
                  <a:solidFill>
                    <a:srgbClr val="29316F"/>
                  </a:solidFill>
                </a:uFill>
                <a:latin typeface="Times New Roman"/>
                <a:cs typeface="Times New Roman"/>
              </a:rPr>
              <a:t>	</a:t>
            </a:r>
            <a:endParaRPr sz="1085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05200" y="8183822"/>
            <a:ext cx="3176270" cy="4775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>
                <a:solidFill>
                  <a:srgbClr val="4073B9"/>
                </a:solidFill>
                <a:latin typeface="Georgia"/>
                <a:cs typeface="Georgia"/>
              </a:rPr>
              <a:t>-</a:t>
            </a:r>
            <a:r>
              <a:rPr dirty="0" sz="2950" spc="-30">
                <a:solidFill>
                  <a:srgbClr val="4073B9"/>
                </a:solidFill>
                <a:latin typeface="Georgia"/>
                <a:cs typeface="Georgia"/>
              </a:rPr>
              <a:t> </a:t>
            </a:r>
            <a:r>
              <a:rPr dirty="0" sz="2950">
                <a:solidFill>
                  <a:srgbClr val="4073B9"/>
                </a:solidFill>
                <a:latin typeface="Georgia"/>
                <a:cs typeface="Georgia"/>
              </a:rPr>
              <a:t>Rayapudi</a:t>
            </a:r>
            <a:r>
              <a:rPr dirty="0" sz="2950" spc="-25">
                <a:solidFill>
                  <a:srgbClr val="4073B9"/>
                </a:solidFill>
                <a:latin typeface="Georgia"/>
                <a:cs typeface="Georgia"/>
              </a:rPr>
              <a:t> </a:t>
            </a:r>
            <a:r>
              <a:rPr dirty="0" sz="2950" spc="-10">
                <a:solidFill>
                  <a:srgbClr val="4073B9"/>
                </a:solidFill>
                <a:latin typeface="Georgia"/>
                <a:cs typeface="Georgia"/>
              </a:rPr>
              <a:t>Rithika</a:t>
            </a:r>
            <a:endParaRPr sz="29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14289" y="2273472"/>
            <a:ext cx="10213975" cy="360680"/>
          </a:xfrm>
          <a:custGeom>
            <a:avLst/>
            <a:gdLst/>
            <a:ahLst/>
            <a:cxnLst/>
            <a:rect l="l" t="t" r="r" b="b"/>
            <a:pathLst>
              <a:path w="10213975" h="360680">
                <a:moveTo>
                  <a:pt x="10213387" y="360638"/>
                </a:moveTo>
                <a:lnTo>
                  <a:pt x="0" y="360638"/>
                </a:lnTo>
                <a:lnTo>
                  <a:pt x="0" y="0"/>
                </a:lnTo>
                <a:lnTo>
                  <a:pt x="10213387" y="0"/>
                </a:lnTo>
                <a:lnTo>
                  <a:pt x="10213387" y="360638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31164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481345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93197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382440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83284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8789" y="780066"/>
            <a:ext cx="4210049" cy="91916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1589" y="446235"/>
            <a:ext cx="11741150" cy="12782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90"/>
              <a:t>Workflow</a:t>
            </a:r>
            <a:r>
              <a:rPr dirty="0" spc="-560"/>
              <a:t> </a:t>
            </a:r>
            <a:r>
              <a:rPr dirty="0" spc="85"/>
              <a:t>Automation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601589" y="1486396"/>
            <a:ext cx="6806565" cy="12782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200" spc="-450" b="1">
                <a:solidFill>
                  <a:srgbClr val="2F5D99"/>
                </a:solidFill>
                <a:latin typeface="Tahoma"/>
                <a:cs typeface="Tahoma"/>
              </a:rPr>
              <a:t>&amp;</a:t>
            </a:r>
            <a:r>
              <a:rPr dirty="0" sz="8200" spc="-570" b="1">
                <a:solidFill>
                  <a:srgbClr val="2F5D99"/>
                </a:solidFill>
                <a:latin typeface="Tahoma"/>
                <a:cs typeface="Tahoma"/>
              </a:rPr>
              <a:t> </a:t>
            </a:r>
            <a:r>
              <a:rPr dirty="0" sz="8200" spc="-10" b="1">
                <a:solidFill>
                  <a:srgbClr val="2F5D99"/>
                </a:solidFill>
                <a:latin typeface="Tahoma"/>
                <a:cs typeface="Tahoma"/>
              </a:rPr>
              <a:t>Monitoring</a:t>
            </a:r>
            <a:endParaRPr sz="820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725" y="3828542"/>
            <a:ext cx="103213" cy="10321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725" y="4331706"/>
            <a:ext cx="103213" cy="10321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3652" y="4828420"/>
            <a:ext cx="116114" cy="11611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3652" y="5331584"/>
            <a:ext cx="116114" cy="11611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652" y="5834749"/>
            <a:ext cx="116114" cy="11611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725" y="6344364"/>
            <a:ext cx="103213" cy="10321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3652" y="6841077"/>
            <a:ext cx="116114" cy="11611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3652" y="7344242"/>
            <a:ext cx="116114" cy="11611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83652" y="7847407"/>
            <a:ext cx="116114" cy="11611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83652" y="8350570"/>
            <a:ext cx="116114" cy="116114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962522" y="3539747"/>
            <a:ext cx="8514080" cy="5057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Apache</a:t>
            </a:r>
            <a:r>
              <a:rPr dirty="0" sz="2850" spc="9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Airflow</a:t>
            </a:r>
            <a:r>
              <a:rPr dirty="0" sz="285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65">
                <a:solidFill>
                  <a:srgbClr val="252161"/>
                </a:solidFill>
                <a:latin typeface="Georgia"/>
                <a:cs typeface="Georgia"/>
              </a:rPr>
              <a:t>DAG</a:t>
            </a:r>
            <a:r>
              <a:rPr dirty="0" sz="285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orchestrates</a:t>
            </a:r>
            <a:r>
              <a:rPr dirty="0" sz="285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the</a:t>
            </a:r>
            <a:r>
              <a:rPr dirty="0" sz="285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entire</a:t>
            </a:r>
            <a:r>
              <a:rPr dirty="0" sz="285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pipeline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Tasks</a:t>
            </a:r>
            <a:r>
              <a:rPr dirty="0" sz="2850" spc="-4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include:</a:t>
            </a:r>
            <a:endParaRPr sz="2850">
              <a:latin typeface="Georgia"/>
              <a:cs typeface="Georgia"/>
            </a:endParaRPr>
          </a:p>
          <a:p>
            <a:pPr marL="626110" marR="4371340">
              <a:lnSpc>
                <a:spcPct val="115799"/>
              </a:lnSpc>
              <a:spcBef>
                <a:spcPts val="5"/>
              </a:spcBef>
            </a:pP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Bronze</a:t>
            </a:r>
            <a:r>
              <a:rPr dirty="0" sz="28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ingestion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Silver</a:t>
            </a:r>
            <a:r>
              <a:rPr dirty="0" sz="2850" spc="9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transformation</a:t>
            </a:r>
            <a:endParaRPr sz="2850">
              <a:latin typeface="Georgia"/>
              <a:cs typeface="Georgia"/>
            </a:endParaRPr>
          </a:p>
          <a:p>
            <a:pPr marL="12700" marR="3896995" indent="613410">
              <a:lnSpc>
                <a:spcPct val="115799"/>
              </a:lnSpc>
            </a:pP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Gold</a:t>
            </a:r>
            <a:r>
              <a:rPr dirty="0" sz="2850" spc="4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analytics</a:t>
            </a:r>
            <a:r>
              <a:rPr dirty="0" sz="2850" spc="4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execution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Airflow</a:t>
            </a:r>
            <a:r>
              <a:rPr dirty="0" sz="2850" spc="1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provides:</a:t>
            </a:r>
            <a:endParaRPr sz="2850">
              <a:latin typeface="Georgia"/>
              <a:cs typeface="Georgia"/>
            </a:endParaRPr>
          </a:p>
          <a:p>
            <a:pPr marL="626110">
              <a:lnSpc>
                <a:spcPct val="100000"/>
              </a:lnSpc>
              <a:spcBef>
                <a:spcPts val="540"/>
              </a:spcBef>
            </a:pP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Scheduling</a:t>
            </a:r>
            <a:endParaRPr sz="2850">
              <a:latin typeface="Georgia"/>
              <a:cs typeface="Georgia"/>
            </a:endParaRPr>
          </a:p>
          <a:p>
            <a:pPr marL="626110" marR="3029585">
              <a:lnSpc>
                <a:spcPct val="115799"/>
              </a:lnSpc>
              <a:spcBef>
                <a:spcPts val="5"/>
              </a:spcBef>
            </a:pP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Dependency</a:t>
            </a:r>
            <a:r>
              <a:rPr dirty="0" sz="2850" spc="21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management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Retries</a:t>
            </a:r>
            <a:r>
              <a:rPr dirty="0" sz="2850" spc="3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850" spc="3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failure</a:t>
            </a:r>
            <a:r>
              <a:rPr dirty="0" sz="2850" spc="3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handling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Execution</a:t>
            </a:r>
            <a:r>
              <a:rPr dirty="0" sz="2850" spc="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logs</a:t>
            </a:r>
            <a:r>
              <a:rPr dirty="0" sz="2850" spc="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2850" spc="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monitoring</a:t>
            </a:r>
            <a:endParaRPr sz="28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369624" y="2127350"/>
            <a:ext cx="7255509" cy="497840"/>
          </a:xfrm>
          <a:custGeom>
            <a:avLst/>
            <a:gdLst/>
            <a:ahLst/>
            <a:cxnLst/>
            <a:rect l="l" t="t" r="r" b="b"/>
            <a:pathLst>
              <a:path w="7255509" h="497839">
                <a:moveTo>
                  <a:pt x="7255180" y="497675"/>
                </a:moveTo>
                <a:lnTo>
                  <a:pt x="0" y="497675"/>
                </a:lnTo>
                <a:lnTo>
                  <a:pt x="0" y="0"/>
                </a:lnTo>
                <a:lnTo>
                  <a:pt x="7255180" y="0"/>
                </a:lnTo>
                <a:lnTo>
                  <a:pt x="7255180" y="497675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66474" y="3999406"/>
            <a:ext cx="1477010" cy="3272790"/>
          </a:xfrm>
          <a:custGeom>
            <a:avLst/>
            <a:gdLst/>
            <a:ahLst/>
            <a:cxnLst/>
            <a:rect l="l" t="t" r="r" b="b"/>
            <a:pathLst>
              <a:path w="1477010" h="3272790">
                <a:moveTo>
                  <a:pt x="500377" y="3017731"/>
                </a:moveTo>
                <a:lnTo>
                  <a:pt x="74593" y="3017731"/>
                </a:lnTo>
                <a:lnTo>
                  <a:pt x="214864" y="2209203"/>
                </a:lnTo>
                <a:lnTo>
                  <a:pt x="218865" y="2179576"/>
                </a:lnTo>
                <a:lnTo>
                  <a:pt x="220639" y="2149714"/>
                </a:lnTo>
                <a:lnTo>
                  <a:pt x="220171" y="2119909"/>
                </a:lnTo>
                <a:lnTo>
                  <a:pt x="217441" y="2090074"/>
                </a:lnTo>
                <a:lnTo>
                  <a:pt x="167187" y="1701254"/>
                </a:lnTo>
                <a:lnTo>
                  <a:pt x="164941" y="1681409"/>
                </a:lnTo>
                <a:lnTo>
                  <a:pt x="163289" y="1661552"/>
                </a:lnTo>
                <a:lnTo>
                  <a:pt x="162201" y="1641695"/>
                </a:lnTo>
                <a:lnTo>
                  <a:pt x="161643" y="1621846"/>
                </a:lnTo>
                <a:lnTo>
                  <a:pt x="161731" y="1595987"/>
                </a:lnTo>
                <a:lnTo>
                  <a:pt x="164078" y="1550675"/>
                </a:lnTo>
                <a:lnTo>
                  <a:pt x="169251" y="1506724"/>
                </a:lnTo>
                <a:lnTo>
                  <a:pt x="177462" y="1461688"/>
                </a:lnTo>
                <a:lnTo>
                  <a:pt x="186840" y="1423510"/>
                </a:lnTo>
                <a:lnTo>
                  <a:pt x="187695" y="1419901"/>
                </a:lnTo>
                <a:lnTo>
                  <a:pt x="188716" y="1416336"/>
                </a:lnTo>
                <a:lnTo>
                  <a:pt x="48822" y="1225476"/>
                </a:lnTo>
                <a:lnTo>
                  <a:pt x="21273" y="1177807"/>
                </a:lnTo>
                <a:lnTo>
                  <a:pt x="4872" y="1125950"/>
                </a:lnTo>
                <a:lnTo>
                  <a:pt x="0" y="1071783"/>
                </a:lnTo>
                <a:lnTo>
                  <a:pt x="6973" y="1017668"/>
                </a:lnTo>
                <a:lnTo>
                  <a:pt x="7035" y="1017186"/>
                </a:lnTo>
                <a:lnTo>
                  <a:pt x="57657" y="808344"/>
                </a:lnTo>
                <a:lnTo>
                  <a:pt x="70889" y="763124"/>
                </a:lnTo>
                <a:lnTo>
                  <a:pt x="88186" y="719430"/>
                </a:lnTo>
                <a:lnTo>
                  <a:pt x="109414" y="677554"/>
                </a:lnTo>
                <a:lnTo>
                  <a:pt x="134442" y="637787"/>
                </a:lnTo>
                <a:lnTo>
                  <a:pt x="163137" y="600421"/>
                </a:lnTo>
                <a:lnTo>
                  <a:pt x="201056" y="555407"/>
                </a:lnTo>
                <a:lnTo>
                  <a:pt x="219835" y="475777"/>
                </a:lnTo>
                <a:lnTo>
                  <a:pt x="227995" y="435666"/>
                </a:lnTo>
                <a:lnTo>
                  <a:pt x="233756" y="394245"/>
                </a:lnTo>
                <a:lnTo>
                  <a:pt x="237205" y="351582"/>
                </a:lnTo>
                <a:lnTo>
                  <a:pt x="238427" y="307748"/>
                </a:lnTo>
                <a:lnTo>
                  <a:pt x="240672" y="251864"/>
                </a:lnTo>
                <a:lnTo>
                  <a:pt x="247411" y="196897"/>
                </a:lnTo>
                <a:lnTo>
                  <a:pt x="258621" y="147859"/>
                </a:lnTo>
                <a:lnTo>
                  <a:pt x="274505" y="104287"/>
                </a:lnTo>
                <a:lnTo>
                  <a:pt x="295205" y="67089"/>
                </a:lnTo>
                <a:lnTo>
                  <a:pt x="320868" y="37172"/>
                </a:lnTo>
                <a:lnTo>
                  <a:pt x="366652" y="8764"/>
                </a:lnTo>
                <a:lnTo>
                  <a:pt x="417907" y="0"/>
                </a:lnTo>
                <a:lnTo>
                  <a:pt x="461228" y="4367"/>
                </a:lnTo>
                <a:lnTo>
                  <a:pt x="501709" y="17182"/>
                </a:lnTo>
                <a:lnTo>
                  <a:pt x="538775" y="38014"/>
                </a:lnTo>
                <a:lnTo>
                  <a:pt x="571851" y="66430"/>
                </a:lnTo>
                <a:lnTo>
                  <a:pt x="600359" y="102001"/>
                </a:lnTo>
                <a:lnTo>
                  <a:pt x="623726" y="144294"/>
                </a:lnTo>
                <a:lnTo>
                  <a:pt x="641375" y="192878"/>
                </a:lnTo>
                <a:lnTo>
                  <a:pt x="652730" y="247322"/>
                </a:lnTo>
                <a:lnTo>
                  <a:pt x="657216" y="307196"/>
                </a:lnTo>
                <a:lnTo>
                  <a:pt x="656848" y="317491"/>
                </a:lnTo>
                <a:lnTo>
                  <a:pt x="656896" y="323081"/>
                </a:lnTo>
                <a:lnTo>
                  <a:pt x="660498" y="370028"/>
                </a:lnTo>
                <a:lnTo>
                  <a:pt x="671284" y="412551"/>
                </a:lnTo>
                <a:lnTo>
                  <a:pt x="688953" y="450250"/>
                </a:lnTo>
                <a:lnTo>
                  <a:pt x="713255" y="483355"/>
                </a:lnTo>
                <a:lnTo>
                  <a:pt x="748340" y="488933"/>
                </a:lnTo>
                <a:lnTo>
                  <a:pt x="782208" y="499516"/>
                </a:lnTo>
                <a:lnTo>
                  <a:pt x="814301" y="514969"/>
                </a:lnTo>
                <a:lnTo>
                  <a:pt x="844059" y="535158"/>
                </a:lnTo>
                <a:lnTo>
                  <a:pt x="1062199" y="707783"/>
                </a:lnTo>
                <a:lnTo>
                  <a:pt x="1077681" y="715550"/>
                </a:lnTo>
                <a:lnTo>
                  <a:pt x="1094251" y="716286"/>
                </a:lnTo>
                <a:lnTo>
                  <a:pt x="1375267" y="716286"/>
                </a:lnTo>
                <a:lnTo>
                  <a:pt x="1373857" y="721092"/>
                </a:lnTo>
                <a:lnTo>
                  <a:pt x="1357329" y="768916"/>
                </a:lnTo>
                <a:lnTo>
                  <a:pt x="1343740" y="803012"/>
                </a:lnTo>
                <a:lnTo>
                  <a:pt x="785890" y="803012"/>
                </a:lnTo>
                <a:lnTo>
                  <a:pt x="799696" y="857061"/>
                </a:lnTo>
                <a:lnTo>
                  <a:pt x="806631" y="891939"/>
                </a:lnTo>
                <a:lnTo>
                  <a:pt x="810027" y="927196"/>
                </a:lnTo>
                <a:lnTo>
                  <a:pt x="809923" y="950474"/>
                </a:lnTo>
                <a:lnTo>
                  <a:pt x="809869" y="962591"/>
                </a:lnTo>
                <a:lnTo>
                  <a:pt x="808063" y="979683"/>
                </a:lnTo>
                <a:lnTo>
                  <a:pt x="247999" y="979683"/>
                </a:lnTo>
                <a:lnTo>
                  <a:pt x="238979" y="1022516"/>
                </a:lnTo>
                <a:lnTo>
                  <a:pt x="235925" y="1049019"/>
                </a:lnTo>
                <a:lnTo>
                  <a:pt x="237737" y="1075417"/>
                </a:lnTo>
                <a:lnTo>
                  <a:pt x="244312" y="1101057"/>
                </a:lnTo>
                <a:lnTo>
                  <a:pt x="255547" y="1125283"/>
                </a:lnTo>
                <a:lnTo>
                  <a:pt x="295477" y="1193839"/>
                </a:lnTo>
                <a:lnTo>
                  <a:pt x="775313" y="1193839"/>
                </a:lnTo>
                <a:lnTo>
                  <a:pt x="773385" y="1206094"/>
                </a:lnTo>
                <a:lnTo>
                  <a:pt x="767677" y="1206094"/>
                </a:lnTo>
                <a:lnTo>
                  <a:pt x="929774" y="1761368"/>
                </a:lnTo>
                <a:lnTo>
                  <a:pt x="561861" y="1761368"/>
                </a:lnTo>
                <a:lnTo>
                  <a:pt x="561861" y="2104783"/>
                </a:lnTo>
                <a:lnTo>
                  <a:pt x="500377" y="3017731"/>
                </a:lnTo>
                <a:close/>
              </a:path>
              <a:path w="1477010" h="3272790">
                <a:moveTo>
                  <a:pt x="1473621" y="350443"/>
                </a:moveTo>
                <a:lnTo>
                  <a:pt x="1342658" y="350443"/>
                </a:lnTo>
                <a:lnTo>
                  <a:pt x="1360228" y="333466"/>
                </a:lnTo>
                <a:lnTo>
                  <a:pt x="1374414" y="312463"/>
                </a:lnTo>
                <a:lnTo>
                  <a:pt x="1385419" y="287675"/>
                </a:lnTo>
                <a:lnTo>
                  <a:pt x="1393447" y="259343"/>
                </a:lnTo>
                <a:lnTo>
                  <a:pt x="1400654" y="250161"/>
                </a:lnTo>
                <a:lnTo>
                  <a:pt x="1410785" y="245601"/>
                </a:lnTo>
                <a:lnTo>
                  <a:pt x="1421888" y="246043"/>
                </a:lnTo>
                <a:lnTo>
                  <a:pt x="1432014" y="251864"/>
                </a:lnTo>
                <a:lnTo>
                  <a:pt x="1452809" y="271850"/>
                </a:lnTo>
                <a:lnTo>
                  <a:pt x="1465005" y="286936"/>
                </a:lnTo>
                <a:lnTo>
                  <a:pt x="1472980" y="304299"/>
                </a:lnTo>
                <a:lnTo>
                  <a:pt x="1476345" y="322455"/>
                </a:lnTo>
                <a:lnTo>
                  <a:pt x="1476461" y="323081"/>
                </a:lnTo>
                <a:lnTo>
                  <a:pt x="1475178" y="342429"/>
                </a:lnTo>
                <a:lnTo>
                  <a:pt x="1473621" y="350443"/>
                </a:lnTo>
                <a:close/>
              </a:path>
              <a:path w="1477010" h="3272790">
                <a:moveTo>
                  <a:pt x="1438080" y="498802"/>
                </a:moveTo>
                <a:lnTo>
                  <a:pt x="1256336" y="498802"/>
                </a:lnTo>
                <a:lnTo>
                  <a:pt x="1250006" y="460779"/>
                </a:lnTo>
                <a:lnTo>
                  <a:pt x="1248321" y="435666"/>
                </a:lnTo>
                <a:lnTo>
                  <a:pt x="1248200" y="433870"/>
                </a:lnTo>
                <a:lnTo>
                  <a:pt x="1251613" y="407368"/>
                </a:lnTo>
                <a:lnTo>
                  <a:pt x="1273411" y="358568"/>
                </a:lnTo>
                <a:lnTo>
                  <a:pt x="1322159" y="289559"/>
                </a:lnTo>
                <a:lnTo>
                  <a:pt x="1334185" y="283165"/>
                </a:lnTo>
                <a:lnTo>
                  <a:pt x="1340834" y="284562"/>
                </a:lnTo>
                <a:lnTo>
                  <a:pt x="1344503" y="330655"/>
                </a:lnTo>
                <a:lnTo>
                  <a:pt x="1342658" y="350443"/>
                </a:lnTo>
                <a:lnTo>
                  <a:pt x="1473621" y="350443"/>
                </a:lnTo>
                <a:lnTo>
                  <a:pt x="1451685" y="463430"/>
                </a:lnTo>
                <a:lnTo>
                  <a:pt x="1444856" y="486146"/>
                </a:lnTo>
                <a:lnTo>
                  <a:pt x="1438080" y="498802"/>
                </a:lnTo>
                <a:close/>
              </a:path>
              <a:path w="1477010" h="3272790">
                <a:moveTo>
                  <a:pt x="1375267" y="716286"/>
                </a:moveTo>
                <a:lnTo>
                  <a:pt x="1094251" y="716286"/>
                </a:lnTo>
                <a:lnTo>
                  <a:pt x="1109752" y="710472"/>
                </a:lnTo>
                <a:lnTo>
                  <a:pt x="1122026" y="698590"/>
                </a:lnTo>
                <a:lnTo>
                  <a:pt x="1122946" y="697304"/>
                </a:lnTo>
                <a:lnTo>
                  <a:pt x="1123681" y="696018"/>
                </a:lnTo>
                <a:lnTo>
                  <a:pt x="1124418" y="694547"/>
                </a:lnTo>
                <a:lnTo>
                  <a:pt x="1231923" y="486624"/>
                </a:lnTo>
                <a:lnTo>
                  <a:pt x="1256336" y="498802"/>
                </a:lnTo>
                <a:lnTo>
                  <a:pt x="1438080" y="498802"/>
                </a:lnTo>
                <a:lnTo>
                  <a:pt x="1433766" y="506861"/>
                </a:lnTo>
                <a:lnTo>
                  <a:pt x="1418806" y="524987"/>
                </a:lnTo>
                <a:lnTo>
                  <a:pt x="1400371" y="539940"/>
                </a:lnTo>
                <a:lnTo>
                  <a:pt x="1373805" y="557398"/>
                </a:lnTo>
                <a:lnTo>
                  <a:pt x="1409195" y="575051"/>
                </a:lnTo>
                <a:lnTo>
                  <a:pt x="1399796" y="624159"/>
                </a:lnTo>
                <a:lnTo>
                  <a:pt x="1388015" y="672839"/>
                </a:lnTo>
                <a:lnTo>
                  <a:pt x="1375267" y="716286"/>
                </a:lnTo>
                <a:close/>
              </a:path>
              <a:path w="1477010" h="3272790">
                <a:moveTo>
                  <a:pt x="1157211" y="1042418"/>
                </a:moveTo>
                <a:lnTo>
                  <a:pt x="1070024" y="1020914"/>
                </a:lnTo>
                <a:lnTo>
                  <a:pt x="1021640" y="999930"/>
                </a:lnTo>
                <a:lnTo>
                  <a:pt x="976029" y="975331"/>
                </a:lnTo>
                <a:lnTo>
                  <a:pt x="933087" y="947257"/>
                </a:lnTo>
                <a:lnTo>
                  <a:pt x="892708" y="915848"/>
                </a:lnTo>
                <a:lnTo>
                  <a:pt x="854786" y="881244"/>
                </a:lnTo>
                <a:lnTo>
                  <a:pt x="819215" y="843585"/>
                </a:lnTo>
                <a:lnTo>
                  <a:pt x="785890" y="803012"/>
                </a:lnTo>
                <a:lnTo>
                  <a:pt x="1343740" y="803012"/>
                </a:lnTo>
                <a:lnTo>
                  <a:pt x="1317190" y="863282"/>
                </a:lnTo>
                <a:lnTo>
                  <a:pt x="1293591" y="909824"/>
                </a:lnTo>
                <a:lnTo>
                  <a:pt x="1271017" y="950474"/>
                </a:lnTo>
                <a:lnTo>
                  <a:pt x="1246649" y="990712"/>
                </a:lnTo>
                <a:lnTo>
                  <a:pt x="1191907" y="1035248"/>
                </a:lnTo>
                <a:lnTo>
                  <a:pt x="1157211" y="1042418"/>
                </a:lnTo>
                <a:close/>
              </a:path>
              <a:path w="1477010" h="3272790">
                <a:moveTo>
                  <a:pt x="775313" y="1193839"/>
                </a:moveTo>
                <a:lnTo>
                  <a:pt x="295477" y="1193839"/>
                </a:lnTo>
                <a:lnTo>
                  <a:pt x="296942" y="1191488"/>
                </a:lnTo>
                <a:lnTo>
                  <a:pt x="247999" y="979683"/>
                </a:lnTo>
                <a:lnTo>
                  <a:pt x="808063" y="979683"/>
                </a:lnTo>
                <a:lnTo>
                  <a:pt x="806139" y="997883"/>
                </a:lnTo>
                <a:lnTo>
                  <a:pt x="775313" y="1193839"/>
                </a:lnTo>
                <a:close/>
              </a:path>
              <a:path w="1477010" h="3272790">
                <a:moveTo>
                  <a:pt x="937390" y="3017731"/>
                </a:moveTo>
                <a:lnTo>
                  <a:pt x="537746" y="3017731"/>
                </a:lnTo>
                <a:lnTo>
                  <a:pt x="663659" y="2397272"/>
                </a:lnTo>
                <a:lnTo>
                  <a:pt x="675808" y="2337708"/>
                </a:lnTo>
                <a:lnTo>
                  <a:pt x="683159" y="2290873"/>
                </a:lnTo>
                <a:lnTo>
                  <a:pt x="686444" y="2243752"/>
                </a:lnTo>
                <a:lnTo>
                  <a:pt x="685679" y="2196610"/>
                </a:lnTo>
                <a:lnTo>
                  <a:pt x="680880" y="2149714"/>
                </a:lnTo>
                <a:lnTo>
                  <a:pt x="672062" y="2103328"/>
                </a:lnTo>
                <a:lnTo>
                  <a:pt x="659240" y="2057719"/>
                </a:lnTo>
                <a:lnTo>
                  <a:pt x="561861" y="1761368"/>
                </a:lnTo>
                <a:lnTo>
                  <a:pt x="929774" y="1761368"/>
                </a:lnTo>
                <a:lnTo>
                  <a:pt x="984515" y="1948885"/>
                </a:lnTo>
                <a:lnTo>
                  <a:pt x="996155" y="1994918"/>
                </a:lnTo>
                <a:lnTo>
                  <a:pt x="1004340" y="2041559"/>
                </a:lnTo>
                <a:lnTo>
                  <a:pt x="1009061" y="2088623"/>
                </a:lnTo>
                <a:lnTo>
                  <a:pt x="1010310" y="2135926"/>
                </a:lnTo>
                <a:lnTo>
                  <a:pt x="1008078" y="2183281"/>
                </a:lnTo>
                <a:lnTo>
                  <a:pt x="937390" y="3017731"/>
                </a:lnTo>
                <a:close/>
              </a:path>
              <a:path w="1477010" h="3272790">
                <a:moveTo>
                  <a:pt x="552936" y="3272672"/>
                </a:moveTo>
                <a:lnTo>
                  <a:pt x="140112" y="3264311"/>
                </a:lnTo>
                <a:lnTo>
                  <a:pt x="150543" y="3017731"/>
                </a:lnTo>
                <a:lnTo>
                  <a:pt x="342653" y="3017731"/>
                </a:lnTo>
                <a:lnTo>
                  <a:pt x="338690" y="3111419"/>
                </a:lnTo>
                <a:lnTo>
                  <a:pt x="391478" y="3141003"/>
                </a:lnTo>
                <a:lnTo>
                  <a:pt x="439155" y="3171959"/>
                </a:lnTo>
                <a:lnTo>
                  <a:pt x="481862" y="3204248"/>
                </a:lnTo>
                <a:lnTo>
                  <a:pt x="519742" y="3237832"/>
                </a:lnTo>
                <a:lnTo>
                  <a:pt x="552936" y="3272672"/>
                </a:lnTo>
                <a:close/>
              </a:path>
              <a:path w="1477010" h="3272790">
                <a:moveTo>
                  <a:pt x="1055258" y="3272672"/>
                </a:moveTo>
                <a:lnTo>
                  <a:pt x="642434" y="3264311"/>
                </a:lnTo>
                <a:lnTo>
                  <a:pt x="652865" y="3017731"/>
                </a:lnTo>
                <a:lnTo>
                  <a:pt x="844975" y="3017731"/>
                </a:lnTo>
                <a:lnTo>
                  <a:pt x="841012" y="3111419"/>
                </a:lnTo>
                <a:lnTo>
                  <a:pt x="893800" y="3141003"/>
                </a:lnTo>
                <a:lnTo>
                  <a:pt x="941477" y="3171959"/>
                </a:lnTo>
                <a:lnTo>
                  <a:pt x="984184" y="3204248"/>
                </a:lnTo>
                <a:lnTo>
                  <a:pt x="1022064" y="3237832"/>
                </a:lnTo>
                <a:lnTo>
                  <a:pt x="1055258" y="3272672"/>
                </a:lnTo>
                <a:close/>
              </a:path>
            </a:pathLst>
          </a:custGeom>
          <a:solidFill>
            <a:srgbClr val="E994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404074" y="3166966"/>
            <a:ext cx="4949825" cy="4181475"/>
            <a:chOff x="1404074" y="3166966"/>
            <a:chExt cx="4949825" cy="41814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3198" y="4399873"/>
              <a:ext cx="3790312" cy="294639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04074" y="3395130"/>
              <a:ext cx="3743325" cy="1907539"/>
            </a:xfrm>
            <a:custGeom>
              <a:avLst/>
              <a:gdLst/>
              <a:ahLst/>
              <a:cxnLst/>
              <a:rect l="l" t="t" r="r" b="b"/>
              <a:pathLst>
                <a:path w="3743325" h="1907539">
                  <a:moveTo>
                    <a:pt x="3742915" y="1907053"/>
                  </a:moveTo>
                  <a:lnTo>
                    <a:pt x="0" y="1907053"/>
                  </a:lnTo>
                  <a:lnTo>
                    <a:pt x="0" y="0"/>
                  </a:lnTo>
                  <a:lnTo>
                    <a:pt x="3742915" y="0"/>
                  </a:lnTo>
                  <a:lnTo>
                    <a:pt x="3742915" y="1907053"/>
                  </a:lnTo>
                  <a:close/>
                </a:path>
              </a:pathLst>
            </a:custGeom>
            <a:solidFill>
              <a:srgbClr val="A3C2DA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04074" y="3166966"/>
              <a:ext cx="3743325" cy="228600"/>
            </a:xfrm>
            <a:custGeom>
              <a:avLst/>
              <a:gdLst/>
              <a:ahLst/>
              <a:cxnLst/>
              <a:rect l="l" t="t" r="r" b="b"/>
              <a:pathLst>
                <a:path w="3743325" h="228600">
                  <a:moveTo>
                    <a:pt x="3742915" y="228163"/>
                  </a:moveTo>
                  <a:lnTo>
                    <a:pt x="0" y="228163"/>
                  </a:lnTo>
                  <a:lnTo>
                    <a:pt x="0" y="0"/>
                  </a:lnTo>
                  <a:lnTo>
                    <a:pt x="3742915" y="0"/>
                  </a:lnTo>
                  <a:lnTo>
                    <a:pt x="3742915" y="228163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822" y="3222662"/>
              <a:ext cx="98401" cy="9827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294" y="3222662"/>
              <a:ext cx="98401" cy="9827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7765" y="3222662"/>
              <a:ext cx="98401" cy="98271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480310" y="3519399"/>
              <a:ext cx="23495" cy="1607820"/>
            </a:xfrm>
            <a:custGeom>
              <a:avLst/>
              <a:gdLst/>
              <a:ahLst/>
              <a:cxnLst/>
              <a:rect l="l" t="t" r="r" b="b"/>
              <a:pathLst>
                <a:path w="23494" h="1607820">
                  <a:moveTo>
                    <a:pt x="18188" y="1607574"/>
                  </a:moveTo>
                  <a:lnTo>
                    <a:pt x="11713" y="1607574"/>
                  </a:lnTo>
                  <a:lnTo>
                    <a:pt x="5239" y="1607574"/>
                  </a:lnTo>
                  <a:lnTo>
                    <a:pt x="0" y="1602336"/>
                  </a:lnTo>
                  <a:lnTo>
                    <a:pt x="0" y="5237"/>
                  </a:lnTo>
                  <a:lnTo>
                    <a:pt x="5239" y="0"/>
                  </a:lnTo>
                  <a:lnTo>
                    <a:pt x="18188" y="0"/>
                  </a:lnTo>
                  <a:lnTo>
                    <a:pt x="23427" y="5237"/>
                  </a:lnTo>
                  <a:lnTo>
                    <a:pt x="23427" y="1602336"/>
                  </a:lnTo>
                  <a:lnTo>
                    <a:pt x="18188" y="1607574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091" y="3743892"/>
              <a:ext cx="246506" cy="2461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6165" y="4656305"/>
              <a:ext cx="246506" cy="24618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0637" y="4200099"/>
              <a:ext cx="246506" cy="24618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886089" y="3717238"/>
              <a:ext cx="2915285" cy="1134110"/>
            </a:xfrm>
            <a:custGeom>
              <a:avLst/>
              <a:gdLst/>
              <a:ahLst/>
              <a:cxnLst/>
              <a:rect l="l" t="t" r="r" b="b"/>
              <a:pathLst>
                <a:path w="2915285" h="1134110">
                  <a:moveTo>
                    <a:pt x="492874" y="1115415"/>
                  </a:moveTo>
                  <a:lnTo>
                    <a:pt x="487629" y="1110170"/>
                  </a:lnTo>
                  <a:lnTo>
                    <a:pt x="5232" y="1110170"/>
                  </a:lnTo>
                  <a:lnTo>
                    <a:pt x="0" y="1115415"/>
                  </a:lnTo>
                  <a:lnTo>
                    <a:pt x="0" y="1128331"/>
                  </a:lnTo>
                  <a:lnTo>
                    <a:pt x="5232" y="1133563"/>
                  </a:lnTo>
                  <a:lnTo>
                    <a:pt x="481164" y="1133563"/>
                  </a:lnTo>
                  <a:lnTo>
                    <a:pt x="487629" y="1133563"/>
                  </a:lnTo>
                  <a:lnTo>
                    <a:pt x="492874" y="1128331"/>
                  </a:lnTo>
                  <a:lnTo>
                    <a:pt x="492874" y="1115415"/>
                  </a:lnTo>
                  <a:close/>
                </a:path>
                <a:path w="2915285" h="1134110">
                  <a:moveTo>
                    <a:pt x="492874" y="992327"/>
                  </a:moveTo>
                  <a:lnTo>
                    <a:pt x="487629" y="987082"/>
                  </a:lnTo>
                  <a:lnTo>
                    <a:pt x="5232" y="987082"/>
                  </a:lnTo>
                  <a:lnTo>
                    <a:pt x="0" y="992327"/>
                  </a:lnTo>
                  <a:lnTo>
                    <a:pt x="0" y="1005243"/>
                  </a:lnTo>
                  <a:lnTo>
                    <a:pt x="5232" y="1010475"/>
                  </a:lnTo>
                  <a:lnTo>
                    <a:pt x="481164" y="1010475"/>
                  </a:lnTo>
                  <a:lnTo>
                    <a:pt x="487629" y="1010475"/>
                  </a:lnTo>
                  <a:lnTo>
                    <a:pt x="492874" y="1005243"/>
                  </a:lnTo>
                  <a:lnTo>
                    <a:pt x="492874" y="992327"/>
                  </a:lnTo>
                  <a:close/>
                </a:path>
                <a:path w="2915285" h="1134110">
                  <a:moveTo>
                    <a:pt x="492874" y="661035"/>
                  </a:moveTo>
                  <a:lnTo>
                    <a:pt x="487629" y="655802"/>
                  </a:lnTo>
                  <a:lnTo>
                    <a:pt x="5232" y="655802"/>
                  </a:lnTo>
                  <a:lnTo>
                    <a:pt x="0" y="661035"/>
                  </a:lnTo>
                  <a:lnTo>
                    <a:pt x="0" y="673963"/>
                  </a:lnTo>
                  <a:lnTo>
                    <a:pt x="5232" y="679196"/>
                  </a:lnTo>
                  <a:lnTo>
                    <a:pt x="481164" y="679196"/>
                  </a:lnTo>
                  <a:lnTo>
                    <a:pt x="487629" y="679196"/>
                  </a:lnTo>
                  <a:lnTo>
                    <a:pt x="492874" y="673963"/>
                  </a:lnTo>
                  <a:lnTo>
                    <a:pt x="492874" y="661035"/>
                  </a:lnTo>
                  <a:close/>
                </a:path>
                <a:path w="2915285" h="1134110">
                  <a:moveTo>
                    <a:pt x="492874" y="537946"/>
                  </a:moveTo>
                  <a:lnTo>
                    <a:pt x="487629" y="532714"/>
                  </a:lnTo>
                  <a:lnTo>
                    <a:pt x="5232" y="532714"/>
                  </a:lnTo>
                  <a:lnTo>
                    <a:pt x="0" y="537946"/>
                  </a:lnTo>
                  <a:lnTo>
                    <a:pt x="0" y="550875"/>
                  </a:lnTo>
                  <a:lnTo>
                    <a:pt x="5232" y="556107"/>
                  </a:lnTo>
                  <a:lnTo>
                    <a:pt x="481164" y="556107"/>
                  </a:lnTo>
                  <a:lnTo>
                    <a:pt x="487629" y="556107"/>
                  </a:lnTo>
                  <a:lnTo>
                    <a:pt x="492874" y="550875"/>
                  </a:lnTo>
                  <a:lnTo>
                    <a:pt x="492874" y="537946"/>
                  </a:lnTo>
                  <a:close/>
                </a:path>
                <a:path w="2915285" h="1134110">
                  <a:moveTo>
                    <a:pt x="492874" y="204825"/>
                  </a:moveTo>
                  <a:lnTo>
                    <a:pt x="487629" y="199593"/>
                  </a:lnTo>
                  <a:lnTo>
                    <a:pt x="5232" y="199593"/>
                  </a:lnTo>
                  <a:lnTo>
                    <a:pt x="0" y="204825"/>
                  </a:lnTo>
                  <a:lnTo>
                    <a:pt x="0" y="217754"/>
                  </a:lnTo>
                  <a:lnTo>
                    <a:pt x="5232" y="222986"/>
                  </a:lnTo>
                  <a:lnTo>
                    <a:pt x="481164" y="222986"/>
                  </a:lnTo>
                  <a:lnTo>
                    <a:pt x="487629" y="222986"/>
                  </a:lnTo>
                  <a:lnTo>
                    <a:pt x="492874" y="217754"/>
                  </a:lnTo>
                  <a:lnTo>
                    <a:pt x="492874" y="204825"/>
                  </a:lnTo>
                  <a:close/>
                </a:path>
                <a:path w="2915285" h="1134110">
                  <a:moveTo>
                    <a:pt x="492874" y="81737"/>
                  </a:moveTo>
                  <a:lnTo>
                    <a:pt x="487629" y="76504"/>
                  </a:lnTo>
                  <a:lnTo>
                    <a:pt x="5232" y="76504"/>
                  </a:lnTo>
                  <a:lnTo>
                    <a:pt x="0" y="81737"/>
                  </a:lnTo>
                  <a:lnTo>
                    <a:pt x="0" y="94665"/>
                  </a:lnTo>
                  <a:lnTo>
                    <a:pt x="5232" y="99898"/>
                  </a:lnTo>
                  <a:lnTo>
                    <a:pt x="481164" y="99898"/>
                  </a:lnTo>
                  <a:lnTo>
                    <a:pt x="487629" y="99898"/>
                  </a:lnTo>
                  <a:lnTo>
                    <a:pt x="492874" y="94665"/>
                  </a:lnTo>
                  <a:lnTo>
                    <a:pt x="492874" y="81737"/>
                  </a:lnTo>
                  <a:close/>
                </a:path>
                <a:path w="2915285" h="1134110">
                  <a:moveTo>
                    <a:pt x="2915208" y="367690"/>
                  </a:moveTo>
                  <a:lnTo>
                    <a:pt x="2909963" y="362458"/>
                  </a:lnTo>
                  <a:lnTo>
                    <a:pt x="2427567" y="362458"/>
                  </a:lnTo>
                  <a:lnTo>
                    <a:pt x="2422334" y="367690"/>
                  </a:lnTo>
                  <a:lnTo>
                    <a:pt x="2422334" y="380619"/>
                  </a:lnTo>
                  <a:lnTo>
                    <a:pt x="2427567" y="385851"/>
                  </a:lnTo>
                  <a:lnTo>
                    <a:pt x="2903499" y="385851"/>
                  </a:lnTo>
                  <a:lnTo>
                    <a:pt x="2909963" y="385851"/>
                  </a:lnTo>
                  <a:lnTo>
                    <a:pt x="2915208" y="380619"/>
                  </a:lnTo>
                  <a:lnTo>
                    <a:pt x="2915208" y="367690"/>
                  </a:lnTo>
                  <a:close/>
                </a:path>
                <a:path w="2915285" h="1134110">
                  <a:moveTo>
                    <a:pt x="2915208" y="186461"/>
                  </a:moveTo>
                  <a:lnTo>
                    <a:pt x="2909963" y="181229"/>
                  </a:lnTo>
                  <a:lnTo>
                    <a:pt x="2427567" y="181229"/>
                  </a:lnTo>
                  <a:lnTo>
                    <a:pt x="2422334" y="186461"/>
                  </a:lnTo>
                  <a:lnTo>
                    <a:pt x="2422334" y="199390"/>
                  </a:lnTo>
                  <a:lnTo>
                    <a:pt x="2427567" y="204622"/>
                  </a:lnTo>
                  <a:lnTo>
                    <a:pt x="2903499" y="204622"/>
                  </a:lnTo>
                  <a:lnTo>
                    <a:pt x="2909963" y="204622"/>
                  </a:lnTo>
                  <a:lnTo>
                    <a:pt x="2915208" y="199390"/>
                  </a:lnTo>
                  <a:lnTo>
                    <a:pt x="2915208" y="186461"/>
                  </a:lnTo>
                  <a:close/>
                </a:path>
                <a:path w="2915285" h="1134110">
                  <a:moveTo>
                    <a:pt x="2915208" y="5232"/>
                  </a:moveTo>
                  <a:lnTo>
                    <a:pt x="2909963" y="0"/>
                  </a:lnTo>
                  <a:lnTo>
                    <a:pt x="2427567" y="0"/>
                  </a:lnTo>
                  <a:lnTo>
                    <a:pt x="2422334" y="5232"/>
                  </a:lnTo>
                  <a:lnTo>
                    <a:pt x="2422334" y="18161"/>
                  </a:lnTo>
                  <a:lnTo>
                    <a:pt x="2427567" y="23393"/>
                  </a:lnTo>
                  <a:lnTo>
                    <a:pt x="2903499" y="23393"/>
                  </a:lnTo>
                  <a:lnTo>
                    <a:pt x="2909963" y="23393"/>
                  </a:lnTo>
                  <a:lnTo>
                    <a:pt x="2915208" y="18161"/>
                  </a:lnTo>
                  <a:lnTo>
                    <a:pt x="2915208" y="5232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634145" y="3768157"/>
              <a:ext cx="202565" cy="202565"/>
            </a:xfrm>
            <a:custGeom>
              <a:avLst/>
              <a:gdLst/>
              <a:ahLst/>
              <a:cxnLst/>
              <a:rect l="l" t="t" r="r" b="b"/>
              <a:pathLst>
                <a:path w="202564" h="202564">
                  <a:moveTo>
                    <a:pt x="202383" y="202116"/>
                  </a:moveTo>
                  <a:lnTo>
                    <a:pt x="0" y="202116"/>
                  </a:lnTo>
                  <a:lnTo>
                    <a:pt x="0" y="0"/>
                  </a:lnTo>
                  <a:lnTo>
                    <a:pt x="202383" y="0"/>
                  </a:lnTo>
                  <a:lnTo>
                    <a:pt x="202383" y="202116"/>
                  </a:lnTo>
                  <a:close/>
                </a:path>
              </a:pathLst>
            </a:custGeom>
            <a:solidFill>
              <a:srgbClr val="99BA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34145" y="4059528"/>
              <a:ext cx="202565" cy="202565"/>
            </a:xfrm>
            <a:custGeom>
              <a:avLst/>
              <a:gdLst/>
              <a:ahLst/>
              <a:cxnLst/>
              <a:rect l="l" t="t" r="r" b="b"/>
              <a:pathLst>
                <a:path w="202564" h="202564">
                  <a:moveTo>
                    <a:pt x="202383" y="202116"/>
                  </a:moveTo>
                  <a:lnTo>
                    <a:pt x="0" y="202116"/>
                  </a:lnTo>
                  <a:lnTo>
                    <a:pt x="0" y="0"/>
                  </a:lnTo>
                  <a:lnTo>
                    <a:pt x="202383" y="0"/>
                  </a:lnTo>
                  <a:lnTo>
                    <a:pt x="202383" y="202116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666466" y="3805434"/>
              <a:ext cx="282575" cy="23495"/>
            </a:xfrm>
            <a:custGeom>
              <a:avLst/>
              <a:gdLst/>
              <a:ahLst/>
              <a:cxnLst/>
              <a:rect l="l" t="t" r="r" b="b"/>
              <a:pathLst>
                <a:path w="282575" h="23495">
                  <a:moveTo>
                    <a:pt x="277227" y="23396"/>
                  </a:moveTo>
                  <a:lnTo>
                    <a:pt x="270753" y="23396"/>
                  </a:lnTo>
                  <a:lnTo>
                    <a:pt x="5239" y="23396"/>
                  </a:lnTo>
                  <a:lnTo>
                    <a:pt x="0" y="18158"/>
                  </a:lnTo>
                  <a:lnTo>
                    <a:pt x="0" y="5237"/>
                  </a:lnTo>
                  <a:lnTo>
                    <a:pt x="5239" y="0"/>
                  </a:lnTo>
                  <a:lnTo>
                    <a:pt x="277227" y="0"/>
                  </a:lnTo>
                  <a:lnTo>
                    <a:pt x="282467" y="5237"/>
                  </a:lnTo>
                  <a:lnTo>
                    <a:pt x="282467" y="18158"/>
                  </a:lnTo>
                  <a:lnTo>
                    <a:pt x="277227" y="23396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4105" y="3519399"/>
              <a:ext cx="2415267" cy="382881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563190" y="5369508"/>
              <a:ext cx="2677795" cy="614045"/>
            </a:xfrm>
            <a:custGeom>
              <a:avLst/>
              <a:gdLst/>
              <a:ahLst/>
              <a:cxnLst/>
              <a:rect l="l" t="t" r="r" b="b"/>
              <a:pathLst>
                <a:path w="2677795" h="614045">
                  <a:moveTo>
                    <a:pt x="2677477" y="548944"/>
                  </a:moveTo>
                  <a:lnTo>
                    <a:pt x="2672372" y="523735"/>
                  </a:lnTo>
                  <a:lnTo>
                    <a:pt x="2658478" y="503135"/>
                  </a:lnTo>
                  <a:lnTo>
                    <a:pt x="2637853" y="489254"/>
                  </a:lnTo>
                  <a:lnTo>
                    <a:pt x="2612606" y="484162"/>
                  </a:lnTo>
                  <a:lnTo>
                    <a:pt x="2103412" y="484162"/>
                  </a:lnTo>
                  <a:lnTo>
                    <a:pt x="2104682" y="483323"/>
                  </a:lnTo>
                  <a:lnTo>
                    <a:pt x="2262174" y="35712"/>
                  </a:lnTo>
                  <a:lnTo>
                    <a:pt x="2263965" y="21805"/>
                  </a:lnTo>
                  <a:lnTo>
                    <a:pt x="2260054" y="10452"/>
                  </a:lnTo>
                  <a:lnTo>
                    <a:pt x="2251214" y="2806"/>
                  </a:lnTo>
                  <a:lnTo>
                    <a:pt x="2238222" y="0"/>
                  </a:lnTo>
                  <a:lnTo>
                    <a:pt x="1640332" y="0"/>
                  </a:lnTo>
                  <a:lnTo>
                    <a:pt x="1600187" y="21805"/>
                  </a:lnTo>
                  <a:lnTo>
                    <a:pt x="1459725" y="438416"/>
                  </a:lnTo>
                  <a:lnTo>
                    <a:pt x="1238631" y="438416"/>
                  </a:lnTo>
                  <a:lnTo>
                    <a:pt x="1216672" y="442849"/>
                  </a:lnTo>
                  <a:lnTo>
                    <a:pt x="1198753" y="454914"/>
                  </a:lnTo>
                  <a:lnTo>
                    <a:pt x="1186662" y="472821"/>
                  </a:lnTo>
                  <a:lnTo>
                    <a:pt x="1184363" y="484162"/>
                  </a:lnTo>
                  <a:lnTo>
                    <a:pt x="64871" y="484162"/>
                  </a:lnTo>
                  <a:lnTo>
                    <a:pt x="39624" y="489254"/>
                  </a:lnTo>
                  <a:lnTo>
                    <a:pt x="18999" y="503135"/>
                  </a:lnTo>
                  <a:lnTo>
                    <a:pt x="5105" y="523735"/>
                  </a:lnTo>
                  <a:lnTo>
                    <a:pt x="0" y="548944"/>
                  </a:lnTo>
                  <a:lnTo>
                    <a:pt x="5105" y="574167"/>
                  </a:lnTo>
                  <a:lnTo>
                    <a:pt x="18999" y="594766"/>
                  </a:lnTo>
                  <a:lnTo>
                    <a:pt x="39624" y="608647"/>
                  </a:lnTo>
                  <a:lnTo>
                    <a:pt x="64871" y="613740"/>
                  </a:lnTo>
                  <a:lnTo>
                    <a:pt x="2612606" y="613740"/>
                  </a:lnTo>
                  <a:lnTo>
                    <a:pt x="2637853" y="608647"/>
                  </a:lnTo>
                  <a:lnTo>
                    <a:pt x="2658478" y="594766"/>
                  </a:lnTo>
                  <a:lnTo>
                    <a:pt x="2672372" y="574167"/>
                  </a:lnTo>
                  <a:lnTo>
                    <a:pt x="2677477" y="548944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1400" y="5560071"/>
              <a:ext cx="116352" cy="11356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473943" y="5301068"/>
              <a:ext cx="1166495" cy="1633855"/>
            </a:xfrm>
            <a:custGeom>
              <a:avLst/>
              <a:gdLst/>
              <a:ahLst/>
              <a:cxnLst/>
              <a:rect l="l" t="t" r="r" b="b"/>
              <a:pathLst>
                <a:path w="1166495" h="1633854">
                  <a:moveTo>
                    <a:pt x="446493" y="120167"/>
                  </a:moveTo>
                  <a:lnTo>
                    <a:pt x="353999" y="44221"/>
                  </a:lnTo>
                  <a:lnTo>
                    <a:pt x="236029" y="10350"/>
                  </a:lnTo>
                  <a:lnTo>
                    <a:pt x="167982" y="3187"/>
                  </a:lnTo>
                  <a:lnTo>
                    <a:pt x="136740" y="8978"/>
                  </a:lnTo>
                  <a:lnTo>
                    <a:pt x="129247" y="13957"/>
                  </a:lnTo>
                  <a:lnTo>
                    <a:pt x="25539" y="0"/>
                  </a:lnTo>
                  <a:lnTo>
                    <a:pt x="12649" y="1917"/>
                  </a:lnTo>
                  <a:lnTo>
                    <a:pt x="3517" y="9690"/>
                  </a:lnTo>
                  <a:lnTo>
                    <a:pt x="0" y="20574"/>
                  </a:lnTo>
                  <a:lnTo>
                    <a:pt x="3962" y="31838"/>
                  </a:lnTo>
                  <a:lnTo>
                    <a:pt x="68440" y="113804"/>
                  </a:lnTo>
                  <a:lnTo>
                    <a:pt x="107657" y="144170"/>
                  </a:lnTo>
                  <a:lnTo>
                    <a:pt x="158318" y="154241"/>
                  </a:lnTo>
                  <a:lnTo>
                    <a:pt x="297180" y="151066"/>
                  </a:lnTo>
                  <a:lnTo>
                    <a:pt x="356184" y="203123"/>
                  </a:lnTo>
                  <a:lnTo>
                    <a:pt x="446493" y="120167"/>
                  </a:lnTo>
                  <a:close/>
                </a:path>
                <a:path w="1166495" h="1633854">
                  <a:moveTo>
                    <a:pt x="1166139" y="1498104"/>
                  </a:moveTo>
                  <a:lnTo>
                    <a:pt x="970153" y="1206449"/>
                  </a:lnTo>
                  <a:lnTo>
                    <a:pt x="818095" y="1343444"/>
                  </a:lnTo>
                  <a:lnTo>
                    <a:pt x="1059154" y="1633397"/>
                  </a:lnTo>
                  <a:lnTo>
                    <a:pt x="1166139" y="1498104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414170" y="6680123"/>
              <a:ext cx="377825" cy="616585"/>
            </a:xfrm>
            <a:custGeom>
              <a:avLst/>
              <a:gdLst/>
              <a:ahLst/>
              <a:cxnLst/>
              <a:rect l="l" t="t" r="r" b="b"/>
              <a:pathLst>
                <a:path w="377825" h="616584">
                  <a:moveTo>
                    <a:pt x="77373" y="616087"/>
                  </a:moveTo>
                  <a:lnTo>
                    <a:pt x="83743" y="226660"/>
                  </a:lnTo>
                  <a:lnTo>
                    <a:pt x="0" y="131502"/>
                  </a:lnTo>
                  <a:lnTo>
                    <a:pt x="192144" y="0"/>
                  </a:lnTo>
                  <a:lnTo>
                    <a:pt x="210690" y="89184"/>
                  </a:lnTo>
                  <a:lnTo>
                    <a:pt x="231662" y="102057"/>
                  </a:lnTo>
                  <a:lnTo>
                    <a:pt x="280518" y="135772"/>
                  </a:lnTo>
                  <a:lnTo>
                    <a:pt x="336166" y="182976"/>
                  </a:lnTo>
                  <a:lnTo>
                    <a:pt x="377516" y="236316"/>
                  </a:lnTo>
                  <a:lnTo>
                    <a:pt x="334162" y="297737"/>
                  </a:lnTo>
                  <a:lnTo>
                    <a:pt x="294441" y="268746"/>
                  </a:lnTo>
                  <a:lnTo>
                    <a:pt x="293594" y="357913"/>
                  </a:lnTo>
                  <a:lnTo>
                    <a:pt x="77373" y="616087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916339" y="5576310"/>
              <a:ext cx="588645" cy="1157605"/>
            </a:xfrm>
            <a:custGeom>
              <a:avLst/>
              <a:gdLst/>
              <a:ahLst/>
              <a:cxnLst/>
              <a:rect l="l" t="t" r="r" b="b"/>
              <a:pathLst>
                <a:path w="588645" h="1157604">
                  <a:moveTo>
                    <a:pt x="376552" y="1157578"/>
                  </a:moveTo>
                  <a:lnTo>
                    <a:pt x="315307" y="1092411"/>
                  </a:lnTo>
                  <a:lnTo>
                    <a:pt x="181852" y="930810"/>
                  </a:lnTo>
                  <a:lnTo>
                    <a:pt x="51609" y="723624"/>
                  </a:lnTo>
                  <a:lnTo>
                    <a:pt x="0" y="521702"/>
                  </a:lnTo>
                  <a:lnTo>
                    <a:pt x="78224" y="366056"/>
                  </a:lnTo>
                  <a:lnTo>
                    <a:pt x="238247" y="194958"/>
                  </a:lnTo>
                  <a:lnTo>
                    <a:pt x="395948" y="56806"/>
                  </a:lnTo>
                  <a:lnTo>
                    <a:pt x="467209" y="0"/>
                  </a:lnTo>
                  <a:lnTo>
                    <a:pt x="377691" y="587976"/>
                  </a:lnTo>
                  <a:lnTo>
                    <a:pt x="588024" y="989891"/>
                  </a:lnTo>
                  <a:lnTo>
                    <a:pt x="376552" y="1157578"/>
                  </a:lnTo>
                  <a:close/>
                </a:path>
              </a:pathLst>
            </a:custGeom>
            <a:solidFill>
              <a:srgbClr val="99BA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916335" y="4426393"/>
              <a:ext cx="1437640" cy="2307590"/>
            </a:xfrm>
            <a:custGeom>
              <a:avLst/>
              <a:gdLst/>
              <a:ahLst/>
              <a:cxnLst/>
              <a:rect l="l" t="t" r="r" b="b"/>
              <a:pathLst>
                <a:path w="1437639" h="2307590">
                  <a:moveTo>
                    <a:pt x="588022" y="2139810"/>
                  </a:moveTo>
                  <a:lnTo>
                    <a:pt x="377685" y="1737906"/>
                  </a:lnTo>
                  <a:lnTo>
                    <a:pt x="467207" y="1149921"/>
                  </a:lnTo>
                  <a:lnTo>
                    <a:pt x="395947" y="1206728"/>
                  </a:lnTo>
                  <a:lnTo>
                    <a:pt x="238239" y="1344879"/>
                  </a:lnTo>
                  <a:lnTo>
                    <a:pt x="78219" y="1515986"/>
                  </a:lnTo>
                  <a:lnTo>
                    <a:pt x="0" y="1671624"/>
                  </a:lnTo>
                  <a:lnTo>
                    <a:pt x="51612" y="1873542"/>
                  </a:lnTo>
                  <a:lnTo>
                    <a:pt x="181851" y="2080729"/>
                  </a:lnTo>
                  <a:lnTo>
                    <a:pt x="315302" y="2242337"/>
                  </a:lnTo>
                  <a:lnTo>
                    <a:pt x="376555" y="2307501"/>
                  </a:lnTo>
                  <a:lnTo>
                    <a:pt x="588022" y="2139810"/>
                  </a:lnTo>
                  <a:close/>
                </a:path>
                <a:path w="1437639" h="2307590">
                  <a:moveTo>
                    <a:pt x="1437170" y="374840"/>
                  </a:moveTo>
                  <a:lnTo>
                    <a:pt x="1426489" y="333603"/>
                  </a:lnTo>
                  <a:lnTo>
                    <a:pt x="1401699" y="298551"/>
                  </a:lnTo>
                  <a:lnTo>
                    <a:pt x="1366875" y="271780"/>
                  </a:lnTo>
                  <a:lnTo>
                    <a:pt x="1326045" y="255397"/>
                  </a:lnTo>
                  <a:lnTo>
                    <a:pt x="1283106" y="249694"/>
                  </a:lnTo>
                  <a:lnTo>
                    <a:pt x="1239723" y="252272"/>
                  </a:lnTo>
                  <a:lnTo>
                    <a:pt x="1196695" y="261251"/>
                  </a:lnTo>
                  <a:lnTo>
                    <a:pt x="1154823" y="274739"/>
                  </a:lnTo>
                  <a:lnTo>
                    <a:pt x="1119733" y="287947"/>
                  </a:lnTo>
                  <a:lnTo>
                    <a:pt x="1084084" y="299631"/>
                  </a:lnTo>
                  <a:lnTo>
                    <a:pt x="1048054" y="306209"/>
                  </a:lnTo>
                  <a:lnTo>
                    <a:pt x="1011847" y="304126"/>
                  </a:lnTo>
                  <a:lnTo>
                    <a:pt x="988720" y="296786"/>
                  </a:lnTo>
                  <a:lnTo>
                    <a:pt x="967028" y="285711"/>
                  </a:lnTo>
                  <a:lnTo>
                    <a:pt x="946429" y="272237"/>
                  </a:lnTo>
                  <a:lnTo>
                    <a:pt x="906640" y="243205"/>
                  </a:lnTo>
                  <a:lnTo>
                    <a:pt x="885901" y="229933"/>
                  </a:lnTo>
                  <a:lnTo>
                    <a:pt x="864031" y="219240"/>
                  </a:lnTo>
                  <a:lnTo>
                    <a:pt x="840752" y="212471"/>
                  </a:lnTo>
                  <a:lnTo>
                    <a:pt x="837590" y="211899"/>
                  </a:lnTo>
                  <a:lnTo>
                    <a:pt x="829919" y="211455"/>
                  </a:lnTo>
                  <a:lnTo>
                    <a:pt x="830376" y="198551"/>
                  </a:lnTo>
                  <a:lnTo>
                    <a:pt x="826516" y="159321"/>
                  </a:lnTo>
                  <a:lnTo>
                    <a:pt x="811745" y="115227"/>
                  </a:lnTo>
                  <a:lnTo>
                    <a:pt x="787742" y="76923"/>
                  </a:lnTo>
                  <a:lnTo>
                    <a:pt x="755967" y="45313"/>
                  </a:lnTo>
                  <a:lnTo>
                    <a:pt x="717905" y="21336"/>
                  </a:lnTo>
                  <a:lnTo>
                    <a:pt x="675030" y="5918"/>
                  </a:lnTo>
                  <a:lnTo>
                    <a:pt x="628815" y="0"/>
                  </a:lnTo>
                  <a:lnTo>
                    <a:pt x="580745" y="4495"/>
                  </a:lnTo>
                  <a:lnTo>
                    <a:pt x="566559" y="7950"/>
                  </a:lnTo>
                  <a:lnTo>
                    <a:pt x="552843" y="12293"/>
                  </a:lnTo>
                  <a:lnTo>
                    <a:pt x="539623" y="17487"/>
                  </a:lnTo>
                  <a:lnTo>
                    <a:pt x="526872" y="23431"/>
                  </a:lnTo>
                  <a:lnTo>
                    <a:pt x="514311" y="22694"/>
                  </a:lnTo>
                  <a:lnTo>
                    <a:pt x="475145" y="26301"/>
                  </a:lnTo>
                  <a:lnTo>
                    <a:pt x="423926" y="45491"/>
                  </a:lnTo>
                  <a:lnTo>
                    <a:pt x="385381" y="76974"/>
                  </a:lnTo>
                  <a:lnTo>
                    <a:pt x="363169" y="116446"/>
                  </a:lnTo>
                  <a:lnTo>
                    <a:pt x="360959" y="159626"/>
                  </a:lnTo>
                  <a:lnTo>
                    <a:pt x="367830" y="179641"/>
                  </a:lnTo>
                  <a:lnTo>
                    <a:pt x="379285" y="197294"/>
                  </a:lnTo>
                  <a:lnTo>
                    <a:pt x="394728" y="212305"/>
                  </a:lnTo>
                  <a:lnTo>
                    <a:pt x="413600" y="224409"/>
                  </a:lnTo>
                  <a:lnTo>
                    <a:pt x="415226" y="237413"/>
                  </a:lnTo>
                  <a:lnTo>
                    <a:pt x="431355" y="288023"/>
                  </a:lnTo>
                  <a:lnTo>
                    <a:pt x="455358" y="326339"/>
                  </a:lnTo>
                  <a:lnTo>
                    <a:pt x="487133" y="357949"/>
                  </a:lnTo>
                  <a:lnTo>
                    <a:pt x="525195" y="381927"/>
                  </a:lnTo>
                  <a:lnTo>
                    <a:pt x="568071" y="397332"/>
                  </a:lnTo>
                  <a:lnTo>
                    <a:pt x="614273" y="403263"/>
                  </a:lnTo>
                  <a:lnTo>
                    <a:pt x="662355" y="398767"/>
                  </a:lnTo>
                  <a:lnTo>
                    <a:pt x="711415" y="382384"/>
                  </a:lnTo>
                  <a:lnTo>
                    <a:pt x="753618" y="355942"/>
                  </a:lnTo>
                  <a:lnTo>
                    <a:pt x="787793" y="321233"/>
                  </a:lnTo>
                  <a:lnTo>
                    <a:pt x="812723" y="280022"/>
                  </a:lnTo>
                  <a:lnTo>
                    <a:pt x="820216" y="281495"/>
                  </a:lnTo>
                  <a:lnTo>
                    <a:pt x="853897" y="320230"/>
                  </a:lnTo>
                  <a:lnTo>
                    <a:pt x="856983" y="362699"/>
                  </a:lnTo>
                  <a:lnTo>
                    <a:pt x="856462" y="383984"/>
                  </a:lnTo>
                  <a:lnTo>
                    <a:pt x="857986" y="405206"/>
                  </a:lnTo>
                  <a:lnTo>
                    <a:pt x="863498" y="424815"/>
                  </a:lnTo>
                  <a:lnTo>
                    <a:pt x="874953" y="441286"/>
                  </a:lnTo>
                  <a:lnTo>
                    <a:pt x="890790" y="451408"/>
                  </a:lnTo>
                  <a:lnTo>
                    <a:pt x="909281" y="455841"/>
                  </a:lnTo>
                  <a:lnTo>
                    <a:pt x="928992" y="455815"/>
                  </a:lnTo>
                  <a:lnTo>
                    <a:pt x="948486" y="452615"/>
                  </a:lnTo>
                  <a:lnTo>
                    <a:pt x="986370" y="442976"/>
                  </a:lnTo>
                  <a:lnTo>
                    <a:pt x="1005420" y="439928"/>
                  </a:lnTo>
                  <a:lnTo>
                    <a:pt x="1024597" y="440220"/>
                  </a:lnTo>
                  <a:lnTo>
                    <a:pt x="1060297" y="453009"/>
                  </a:lnTo>
                  <a:lnTo>
                    <a:pt x="1125105" y="497408"/>
                  </a:lnTo>
                  <a:lnTo>
                    <a:pt x="1160767" y="510463"/>
                  </a:lnTo>
                  <a:lnTo>
                    <a:pt x="1213319" y="500837"/>
                  </a:lnTo>
                  <a:lnTo>
                    <a:pt x="1258100" y="467995"/>
                  </a:lnTo>
                  <a:lnTo>
                    <a:pt x="1295069" y="427075"/>
                  </a:lnTo>
                  <a:lnTo>
                    <a:pt x="1313865" y="407009"/>
                  </a:lnTo>
                  <a:lnTo>
                    <a:pt x="1334528" y="389001"/>
                  </a:lnTo>
                  <a:lnTo>
                    <a:pt x="1358544" y="374777"/>
                  </a:lnTo>
                  <a:lnTo>
                    <a:pt x="1385125" y="366445"/>
                  </a:lnTo>
                  <a:lnTo>
                    <a:pt x="1412062" y="365836"/>
                  </a:lnTo>
                  <a:lnTo>
                    <a:pt x="1437170" y="374840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5728" y="4778528"/>
              <a:ext cx="173845" cy="21371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290899" y="4548122"/>
              <a:ext cx="355600" cy="318135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155468" y="318018"/>
                  </a:moveTo>
                  <a:lnTo>
                    <a:pt x="97530" y="303797"/>
                  </a:lnTo>
                  <a:lnTo>
                    <a:pt x="57841" y="262330"/>
                  </a:lnTo>
                  <a:lnTo>
                    <a:pt x="45852" y="225418"/>
                  </a:lnTo>
                  <a:lnTo>
                    <a:pt x="8018" y="201207"/>
                  </a:lnTo>
                  <a:lnTo>
                    <a:pt x="1990" y="194610"/>
                  </a:lnTo>
                  <a:lnTo>
                    <a:pt x="0" y="186311"/>
                  </a:lnTo>
                  <a:lnTo>
                    <a:pt x="2059" y="177835"/>
                  </a:lnTo>
                  <a:lnTo>
                    <a:pt x="8179" y="170706"/>
                  </a:lnTo>
                  <a:lnTo>
                    <a:pt x="43217" y="145017"/>
                  </a:lnTo>
                  <a:lnTo>
                    <a:pt x="41924" y="139106"/>
                  </a:lnTo>
                  <a:lnTo>
                    <a:pt x="39754" y="120573"/>
                  </a:lnTo>
                  <a:lnTo>
                    <a:pt x="39296" y="102933"/>
                  </a:lnTo>
                  <a:lnTo>
                    <a:pt x="42559" y="72890"/>
                  </a:lnTo>
                  <a:lnTo>
                    <a:pt x="50266" y="44938"/>
                  </a:lnTo>
                  <a:lnTo>
                    <a:pt x="61615" y="20250"/>
                  </a:lnTo>
                  <a:lnTo>
                    <a:pt x="75798" y="0"/>
                  </a:lnTo>
                  <a:lnTo>
                    <a:pt x="80855" y="32345"/>
                  </a:lnTo>
                  <a:lnTo>
                    <a:pt x="97691" y="58036"/>
                  </a:lnTo>
                  <a:lnTo>
                    <a:pt x="123260" y="75607"/>
                  </a:lnTo>
                  <a:lnTo>
                    <a:pt x="154520" y="83595"/>
                  </a:lnTo>
                  <a:lnTo>
                    <a:pt x="153928" y="90890"/>
                  </a:lnTo>
                  <a:lnTo>
                    <a:pt x="169011" y="131474"/>
                  </a:lnTo>
                  <a:lnTo>
                    <a:pt x="212545" y="151642"/>
                  </a:lnTo>
                  <a:lnTo>
                    <a:pt x="224782" y="146330"/>
                  </a:lnTo>
                  <a:lnTo>
                    <a:pt x="228657" y="141950"/>
                  </a:lnTo>
                  <a:lnTo>
                    <a:pt x="240427" y="133355"/>
                  </a:lnTo>
                  <a:lnTo>
                    <a:pt x="249927" y="130500"/>
                  </a:lnTo>
                  <a:lnTo>
                    <a:pt x="259236" y="130936"/>
                  </a:lnTo>
                  <a:lnTo>
                    <a:pt x="268395" y="133896"/>
                  </a:lnTo>
                  <a:lnTo>
                    <a:pt x="295344" y="161897"/>
                  </a:lnTo>
                  <a:lnTo>
                    <a:pt x="299725" y="188653"/>
                  </a:lnTo>
                  <a:lnTo>
                    <a:pt x="295351" y="202905"/>
                  </a:lnTo>
                  <a:lnTo>
                    <a:pt x="285500" y="217983"/>
                  </a:lnTo>
                  <a:lnTo>
                    <a:pt x="287218" y="222894"/>
                  </a:lnTo>
                  <a:lnTo>
                    <a:pt x="335635" y="247284"/>
                  </a:lnTo>
                  <a:lnTo>
                    <a:pt x="355247" y="247969"/>
                  </a:lnTo>
                  <a:lnTo>
                    <a:pt x="233060" y="315568"/>
                  </a:lnTo>
                  <a:lnTo>
                    <a:pt x="155468" y="318018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616537" y="6158659"/>
              <a:ext cx="86360" cy="885825"/>
            </a:xfrm>
            <a:custGeom>
              <a:avLst/>
              <a:gdLst/>
              <a:ahLst/>
              <a:cxnLst/>
              <a:rect l="l" t="t" r="r" b="b"/>
              <a:pathLst>
                <a:path w="86360" h="885825">
                  <a:moveTo>
                    <a:pt x="86061" y="885603"/>
                  </a:moveTo>
                  <a:lnTo>
                    <a:pt x="0" y="885603"/>
                  </a:lnTo>
                  <a:lnTo>
                    <a:pt x="0" y="0"/>
                  </a:lnTo>
                  <a:lnTo>
                    <a:pt x="86061" y="0"/>
                  </a:lnTo>
                  <a:lnTo>
                    <a:pt x="86061" y="885603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323534" y="5922298"/>
              <a:ext cx="680085" cy="175895"/>
            </a:xfrm>
            <a:custGeom>
              <a:avLst/>
              <a:gdLst/>
              <a:ahLst/>
              <a:cxnLst/>
              <a:rect l="l" t="t" r="r" b="b"/>
              <a:pathLst>
                <a:path w="680085" h="175895">
                  <a:moveTo>
                    <a:pt x="615371" y="175714"/>
                  </a:moveTo>
                  <a:lnTo>
                    <a:pt x="64045" y="175714"/>
                  </a:lnTo>
                  <a:lnTo>
                    <a:pt x="43832" y="171250"/>
                  </a:lnTo>
                  <a:lnTo>
                    <a:pt x="12400" y="139848"/>
                  </a:lnTo>
                  <a:lnTo>
                    <a:pt x="849" y="102206"/>
                  </a:lnTo>
                  <a:lnTo>
                    <a:pt x="0" y="87894"/>
                  </a:lnTo>
                  <a:lnTo>
                    <a:pt x="1303" y="70152"/>
                  </a:lnTo>
                  <a:lnTo>
                    <a:pt x="18787" y="25762"/>
                  </a:lnTo>
                  <a:lnTo>
                    <a:pt x="51138" y="1787"/>
                  </a:lnTo>
                  <a:lnTo>
                    <a:pt x="64045" y="0"/>
                  </a:lnTo>
                  <a:lnTo>
                    <a:pt x="615371" y="0"/>
                  </a:lnTo>
                  <a:lnTo>
                    <a:pt x="640330" y="6903"/>
                  </a:lnTo>
                  <a:lnTo>
                    <a:pt x="660704" y="25733"/>
                  </a:lnTo>
                  <a:lnTo>
                    <a:pt x="674437" y="53671"/>
                  </a:lnTo>
                  <a:lnTo>
                    <a:pt x="679472" y="87894"/>
                  </a:lnTo>
                  <a:lnTo>
                    <a:pt x="679257" y="95139"/>
                  </a:lnTo>
                  <a:lnTo>
                    <a:pt x="669850" y="134200"/>
                  </a:lnTo>
                  <a:lnTo>
                    <a:pt x="640307" y="168800"/>
                  </a:lnTo>
                  <a:lnTo>
                    <a:pt x="615371" y="175714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323534" y="5922298"/>
              <a:ext cx="680085" cy="116205"/>
            </a:xfrm>
            <a:custGeom>
              <a:avLst/>
              <a:gdLst/>
              <a:ahLst/>
              <a:cxnLst/>
              <a:rect l="l" t="t" r="r" b="b"/>
              <a:pathLst>
                <a:path w="680085" h="116204">
                  <a:moveTo>
                    <a:pt x="676156" y="115778"/>
                  </a:moveTo>
                  <a:lnTo>
                    <a:pt x="3315" y="115778"/>
                  </a:lnTo>
                  <a:lnTo>
                    <a:pt x="1887" y="109088"/>
                  </a:lnTo>
                  <a:lnTo>
                    <a:pt x="849" y="102206"/>
                  </a:lnTo>
                  <a:lnTo>
                    <a:pt x="214" y="95139"/>
                  </a:lnTo>
                  <a:lnTo>
                    <a:pt x="0" y="87894"/>
                  </a:lnTo>
                  <a:lnTo>
                    <a:pt x="1303" y="70152"/>
                  </a:lnTo>
                  <a:lnTo>
                    <a:pt x="18787" y="25762"/>
                  </a:lnTo>
                  <a:lnTo>
                    <a:pt x="51138" y="1787"/>
                  </a:lnTo>
                  <a:lnTo>
                    <a:pt x="64045" y="0"/>
                  </a:lnTo>
                  <a:lnTo>
                    <a:pt x="615371" y="0"/>
                  </a:lnTo>
                  <a:lnTo>
                    <a:pt x="640330" y="6903"/>
                  </a:lnTo>
                  <a:lnTo>
                    <a:pt x="660704" y="25733"/>
                  </a:lnTo>
                  <a:lnTo>
                    <a:pt x="674437" y="53671"/>
                  </a:lnTo>
                  <a:lnTo>
                    <a:pt x="679472" y="87894"/>
                  </a:lnTo>
                  <a:lnTo>
                    <a:pt x="679257" y="95139"/>
                  </a:lnTo>
                  <a:lnTo>
                    <a:pt x="678622" y="102206"/>
                  </a:lnTo>
                  <a:lnTo>
                    <a:pt x="677584" y="109088"/>
                  </a:lnTo>
                  <a:lnTo>
                    <a:pt x="676156" y="115778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1866" y="6072579"/>
              <a:ext cx="242783" cy="10082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5307150" y="7009666"/>
              <a:ext cx="704850" cy="339090"/>
            </a:xfrm>
            <a:custGeom>
              <a:avLst/>
              <a:gdLst/>
              <a:ahLst/>
              <a:cxnLst/>
              <a:rect l="l" t="t" r="r" b="b"/>
              <a:pathLst>
                <a:path w="704850" h="339090">
                  <a:moveTo>
                    <a:pt x="407637" y="338544"/>
                  </a:moveTo>
                  <a:lnTo>
                    <a:pt x="380925" y="333158"/>
                  </a:lnTo>
                  <a:lnTo>
                    <a:pt x="359113" y="318471"/>
                  </a:lnTo>
                  <a:lnTo>
                    <a:pt x="344406" y="296687"/>
                  </a:lnTo>
                  <a:lnTo>
                    <a:pt x="339013" y="270011"/>
                  </a:lnTo>
                  <a:lnTo>
                    <a:pt x="344264" y="243688"/>
                  </a:lnTo>
                  <a:lnTo>
                    <a:pt x="358603" y="222104"/>
                  </a:lnTo>
                  <a:lnTo>
                    <a:pt x="379910" y="207359"/>
                  </a:lnTo>
                  <a:lnTo>
                    <a:pt x="406067" y="201557"/>
                  </a:lnTo>
                  <a:lnTo>
                    <a:pt x="408053" y="167928"/>
                  </a:lnTo>
                  <a:lnTo>
                    <a:pt x="401870" y="135954"/>
                  </a:lnTo>
                  <a:lnTo>
                    <a:pt x="383786" y="108960"/>
                  </a:lnTo>
                  <a:lnTo>
                    <a:pt x="350066" y="90271"/>
                  </a:lnTo>
                  <a:lnTo>
                    <a:pt x="286480" y="92464"/>
                  </a:lnTo>
                  <a:lnTo>
                    <a:pt x="228758" y="98437"/>
                  </a:lnTo>
                  <a:lnTo>
                    <a:pt x="178505" y="107741"/>
                  </a:lnTo>
                  <a:lnTo>
                    <a:pt x="137324" y="119927"/>
                  </a:lnTo>
                  <a:lnTo>
                    <a:pt x="88591" y="151146"/>
                  </a:lnTo>
                  <a:lnTo>
                    <a:pt x="108072" y="160647"/>
                  </a:lnTo>
                  <a:lnTo>
                    <a:pt x="123478" y="175540"/>
                  </a:lnTo>
                  <a:lnTo>
                    <a:pt x="133604" y="194627"/>
                  </a:lnTo>
                  <a:lnTo>
                    <a:pt x="137247" y="216710"/>
                  </a:lnTo>
                  <a:lnTo>
                    <a:pt x="131854" y="243387"/>
                  </a:lnTo>
                  <a:lnTo>
                    <a:pt x="117148" y="265171"/>
                  </a:lnTo>
                  <a:lnTo>
                    <a:pt x="95335" y="279858"/>
                  </a:lnTo>
                  <a:lnTo>
                    <a:pt x="68623" y="285244"/>
                  </a:lnTo>
                  <a:lnTo>
                    <a:pt x="41912" y="279858"/>
                  </a:lnTo>
                  <a:lnTo>
                    <a:pt x="20099" y="265171"/>
                  </a:lnTo>
                  <a:lnTo>
                    <a:pt x="5392" y="243387"/>
                  </a:lnTo>
                  <a:lnTo>
                    <a:pt x="0" y="216710"/>
                  </a:lnTo>
                  <a:lnTo>
                    <a:pt x="4261" y="192897"/>
                  </a:lnTo>
                  <a:lnTo>
                    <a:pt x="16022" y="172727"/>
                  </a:lnTo>
                  <a:lnTo>
                    <a:pt x="33748" y="157721"/>
                  </a:lnTo>
                  <a:lnTo>
                    <a:pt x="55906" y="149400"/>
                  </a:lnTo>
                  <a:lnTo>
                    <a:pt x="75468" y="120554"/>
                  </a:lnTo>
                  <a:lnTo>
                    <a:pt x="111442" y="97901"/>
                  </a:lnTo>
                  <a:lnTo>
                    <a:pt x="160025" y="80970"/>
                  </a:lnTo>
                  <a:lnTo>
                    <a:pt x="217410" y="69295"/>
                  </a:lnTo>
                  <a:lnTo>
                    <a:pt x="223005" y="42307"/>
                  </a:lnTo>
                  <a:lnTo>
                    <a:pt x="237978" y="20283"/>
                  </a:lnTo>
                  <a:lnTo>
                    <a:pt x="260111" y="5440"/>
                  </a:lnTo>
                  <a:lnTo>
                    <a:pt x="287186" y="0"/>
                  </a:lnTo>
                  <a:lnTo>
                    <a:pt x="417695" y="0"/>
                  </a:lnTo>
                  <a:lnTo>
                    <a:pt x="444772" y="5441"/>
                  </a:lnTo>
                  <a:lnTo>
                    <a:pt x="466905" y="20284"/>
                  </a:lnTo>
                  <a:lnTo>
                    <a:pt x="481878" y="42311"/>
                  </a:lnTo>
                  <a:lnTo>
                    <a:pt x="487472" y="69301"/>
                  </a:lnTo>
                  <a:lnTo>
                    <a:pt x="544845" y="80977"/>
                  </a:lnTo>
                  <a:lnTo>
                    <a:pt x="593416" y="97906"/>
                  </a:lnTo>
                  <a:lnTo>
                    <a:pt x="629382" y="120558"/>
                  </a:lnTo>
                  <a:lnTo>
                    <a:pt x="648939" y="149400"/>
                  </a:lnTo>
                  <a:lnTo>
                    <a:pt x="671097" y="157720"/>
                  </a:lnTo>
                  <a:lnTo>
                    <a:pt x="688824" y="172726"/>
                  </a:lnTo>
                  <a:lnTo>
                    <a:pt x="700585" y="192896"/>
                  </a:lnTo>
                  <a:lnTo>
                    <a:pt x="704846" y="216710"/>
                  </a:lnTo>
                  <a:lnTo>
                    <a:pt x="699454" y="243387"/>
                  </a:lnTo>
                  <a:lnTo>
                    <a:pt x="684747" y="265171"/>
                  </a:lnTo>
                  <a:lnTo>
                    <a:pt x="662934" y="279858"/>
                  </a:lnTo>
                  <a:lnTo>
                    <a:pt x="636223" y="285244"/>
                  </a:lnTo>
                  <a:lnTo>
                    <a:pt x="609511" y="279858"/>
                  </a:lnTo>
                  <a:lnTo>
                    <a:pt x="587698" y="265171"/>
                  </a:lnTo>
                  <a:lnTo>
                    <a:pt x="572992" y="243387"/>
                  </a:lnTo>
                  <a:lnTo>
                    <a:pt x="567599" y="216710"/>
                  </a:lnTo>
                  <a:lnTo>
                    <a:pt x="571226" y="194672"/>
                  </a:lnTo>
                  <a:lnTo>
                    <a:pt x="581309" y="175613"/>
                  </a:lnTo>
                  <a:lnTo>
                    <a:pt x="596653" y="160724"/>
                  </a:lnTo>
                  <a:lnTo>
                    <a:pt x="616062" y="151195"/>
                  </a:lnTo>
                  <a:lnTo>
                    <a:pt x="605715" y="140429"/>
                  </a:lnTo>
                  <a:lnTo>
                    <a:pt x="569082" y="120772"/>
                  </a:lnTo>
                  <a:lnTo>
                    <a:pt x="514169" y="105154"/>
                  </a:lnTo>
                  <a:lnTo>
                    <a:pt x="446949" y="94950"/>
                  </a:lnTo>
                  <a:lnTo>
                    <a:pt x="409870" y="91969"/>
                  </a:lnTo>
                  <a:lnTo>
                    <a:pt x="423905" y="111700"/>
                  </a:lnTo>
                  <a:lnTo>
                    <a:pt x="433685" y="137084"/>
                  </a:lnTo>
                  <a:lnTo>
                    <a:pt x="438031" y="168804"/>
                  </a:lnTo>
                  <a:lnTo>
                    <a:pt x="435764" y="207544"/>
                  </a:lnTo>
                  <a:lnTo>
                    <a:pt x="452157" y="217919"/>
                  </a:lnTo>
                  <a:lnTo>
                    <a:pt x="464959" y="232367"/>
                  </a:lnTo>
                  <a:lnTo>
                    <a:pt x="473288" y="250019"/>
                  </a:lnTo>
                  <a:lnTo>
                    <a:pt x="476261" y="270011"/>
                  </a:lnTo>
                  <a:lnTo>
                    <a:pt x="470868" y="296687"/>
                  </a:lnTo>
                  <a:lnTo>
                    <a:pt x="456161" y="318471"/>
                  </a:lnTo>
                  <a:lnTo>
                    <a:pt x="434348" y="333158"/>
                  </a:lnTo>
                  <a:lnTo>
                    <a:pt x="407637" y="338544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893767" y="6688020"/>
              <a:ext cx="263525" cy="445134"/>
            </a:xfrm>
            <a:custGeom>
              <a:avLst/>
              <a:gdLst/>
              <a:ahLst/>
              <a:cxnLst/>
              <a:rect l="l" t="t" r="r" b="b"/>
              <a:pathLst>
                <a:path w="263525" h="445134">
                  <a:moveTo>
                    <a:pt x="138391" y="444840"/>
                  </a:moveTo>
                  <a:lnTo>
                    <a:pt x="0" y="387612"/>
                  </a:lnTo>
                  <a:lnTo>
                    <a:pt x="58917" y="0"/>
                  </a:lnTo>
                  <a:lnTo>
                    <a:pt x="262984" y="104229"/>
                  </a:lnTo>
                  <a:lnTo>
                    <a:pt x="138391" y="44484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583612" y="6936871"/>
              <a:ext cx="547370" cy="370205"/>
            </a:xfrm>
            <a:custGeom>
              <a:avLst/>
              <a:gdLst/>
              <a:ahLst/>
              <a:cxnLst/>
              <a:rect l="l" t="t" r="r" b="b"/>
              <a:pathLst>
                <a:path w="547370" h="370204">
                  <a:moveTo>
                    <a:pt x="337017" y="370166"/>
                  </a:moveTo>
                  <a:lnTo>
                    <a:pt x="0" y="370166"/>
                  </a:lnTo>
                  <a:lnTo>
                    <a:pt x="303197" y="125202"/>
                  </a:lnTo>
                  <a:lnTo>
                    <a:pt x="322558" y="0"/>
                  </a:lnTo>
                  <a:lnTo>
                    <a:pt x="546836" y="62824"/>
                  </a:lnTo>
                  <a:lnTo>
                    <a:pt x="490234" y="134250"/>
                  </a:lnTo>
                  <a:lnTo>
                    <a:pt x="493802" y="158574"/>
                  </a:lnTo>
                  <a:lnTo>
                    <a:pt x="499251" y="217630"/>
                  </a:lnTo>
                  <a:lnTo>
                    <a:pt x="498696" y="290544"/>
                  </a:lnTo>
                  <a:lnTo>
                    <a:pt x="484256" y="356441"/>
                  </a:lnTo>
                  <a:lnTo>
                    <a:pt x="409265" y="362636"/>
                  </a:lnTo>
                  <a:lnTo>
                    <a:pt x="406049" y="313608"/>
                  </a:lnTo>
                  <a:lnTo>
                    <a:pt x="337017" y="370166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875941" y="5576310"/>
              <a:ext cx="958215" cy="1309370"/>
            </a:xfrm>
            <a:custGeom>
              <a:avLst/>
              <a:gdLst/>
              <a:ahLst/>
              <a:cxnLst/>
              <a:rect l="l" t="t" r="r" b="b"/>
              <a:pathLst>
                <a:path w="958214" h="1309370">
                  <a:moveTo>
                    <a:pt x="300337" y="1308787"/>
                  </a:moveTo>
                  <a:lnTo>
                    <a:pt x="0" y="1237031"/>
                  </a:lnTo>
                  <a:lnTo>
                    <a:pt x="78303" y="786052"/>
                  </a:lnTo>
                  <a:lnTo>
                    <a:pt x="89139" y="733025"/>
                  </a:lnTo>
                  <a:lnTo>
                    <a:pt x="103066" y="680846"/>
                  </a:lnTo>
                  <a:lnTo>
                    <a:pt x="120033" y="629646"/>
                  </a:lnTo>
                  <a:lnTo>
                    <a:pt x="139987" y="579556"/>
                  </a:lnTo>
                  <a:lnTo>
                    <a:pt x="162875" y="530708"/>
                  </a:lnTo>
                  <a:lnTo>
                    <a:pt x="188644" y="483234"/>
                  </a:lnTo>
                  <a:lnTo>
                    <a:pt x="217244" y="437265"/>
                  </a:lnTo>
                  <a:lnTo>
                    <a:pt x="507606" y="0"/>
                  </a:lnTo>
                  <a:lnTo>
                    <a:pt x="956976" y="0"/>
                  </a:lnTo>
                  <a:lnTo>
                    <a:pt x="958135" y="178881"/>
                  </a:lnTo>
                  <a:lnTo>
                    <a:pt x="902034" y="289822"/>
                  </a:lnTo>
                  <a:lnTo>
                    <a:pt x="834655" y="346418"/>
                  </a:lnTo>
                  <a:lnTo>
                    <a:pt x="801977" y="362262"/>
                  </a:lnTo>
                  <a:lnTo>
                    <a:pt x="488654" y="752549"/>
                  </a:lnTo>
                  <a:lnTo>
                    <a:pt x="300337" y="1308787"/>
                  </a:lnTo>
                  <a:close/>
                </a:path>
              </a:pathLst>
            </a:custGeom>
            <a:solidFill>
              <a:srgbClr val="99BA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796151" y="4812969"/>
              <a:ext cx="1201420" cy="909955"/>
            </a:xfrm>
            <a:custGeom>
              <a:avLst/>
              <a:gdLst/>
              <a:ahLst/>
              <a:cxnLst/>
              <a:rect l="l" t="t" r="r" b="b"/>
              <a:pathLst>
                <a:path w="1201420" h="909954">
                  <a:moveTo>
                    <a:pt x="794817" y="909372"/>
                  </a:moveTo>
                  <a:lnTo>
                    <a:pt x="751308" y="908956"/>
                  </a:lnTo>
                  <a:lnTo>
                    <a:pt x="707212" y="902331"/>
                  </a:lnTo>
                  <a:lnTo>
                    <a:pt x="662462" y="888759"/>
                  </a:lnTo>
                  <a:lnTo>
                    <a:pt x="616987" y="867503"/>
                  </a:lnTo>
                  <a:lnTo>
                    <a:pt x="570719" y="837824"/>
                  </a:lnTo>
                  <a:lnTo>
                    <a:pt x="547485" y="804105"/>
                  </a:lnTo>
                  <a:lnTo>
                    <a:pt x="545378" y="783754"/>
                  </a:lnTo>
                  <a:lnTo>
                    <a:pt x="550239" y="763342"/>
                  </a:lnTo>
                  <a:lnTo>
                    <a:pt x="595064" y="657343"/>
                  </a:lnTo>
                  <a:lnTo>
                    <a:pt x="569306" y="696701"/>
                  </a:lnTo>
                  <a:lnTo>
                    <a:pt x="541641" y="731198"/>
                  </a:lnTo>
                  <a:lnTo>
                    <a:pt x="512284" y="761378"/>
                  </a:lnTo>
                  <a:lnTo>
                    <a:pt x="481455" y="787783"/>
                  </a:lnTo>
                  <a:lnTo>
                    <a:pt x="431984" y="804876"/>
                  </a:lnTo>
                  <a:lnTo>
                    <a:pt x="383190" y="816883"/>
                  </a:lnTo>
                  <a:lnTo>
                    <a:pt x="335070" y="823828"/>
                  </a:lnTo>
                  <a:lnTo>
                    <a:pt x="287621" y="825735"/>
                  </a:lnTo>
                  <a:lnTo>
                    <a:pt x="240840" y="822628"/>
                  </a:lnTo>
                  <a:lnTo>
                    <a:pt x="194723" y="814532"/>
                  </a:lnTo>
                  <a:lnTo>
                    <a:pt x="149268" y="801470"/>
                  </a:lnTo>
                  <a:lnTo>
                    <a:pt x="104471" y="783465"/>
                  </a:lnTo>
                  <a:lnTo>
                    <a:pt x="60330" y="760543"/>
                  </a:lnTo>
                  <a:lnTo>
                    <a:pt x="16841" y="732726"/>
                  </a:lnTo>
                  <a:lnTo>
                    <a:pt x="3059" y="681693"/>
                  </a:lnTo>
                  <a:lnTo>
                    <a:pt x="0" y="634349"/>
                  </a:lnTo>
                  <a:lnTo>
                    <a:pt x="8581" y="591010"/>
                  </a:lnTo>
                  <a:lnTo>
                    <a:pt x="29722" y="551988"/>
                  </a:lnTo>
                  <a:lnTo>
                    <a:pt x="40214" y="541530"/>
                  </a:lnTo>
                  <a:lnTo>
                    <a:pt x="52988" y="534413"/>
                  </a:lnTo>
                  <a:lnTo>
                    <a:pt x="67236" y="530841"/>
                  </a:lnTo>
                  <a:lnTo>
                    <a:pt x="82147" y="531020"/>
                  </a:lnTo>
                  <a:lnTo>
                    <a:pt x="303699" y="562022"/>
                  </a:lnTo>
                  <a:lnTo>
                    <a:pt x="321237" y="561518"/>
                  </a:lnTo>
                  <a:lnTo>
                    <a:pt x="337253" y="555478"/>
                  </a:lnTo>
                  <a:lnTo>
                    <a:pt x="350468" y="544638"/>
                  </a:lnTo>
                  <a:lnTo>
                    <a:pt x="359602" y="529734"/>
                  </a:lnTo>
                  <a:lnTo>
                    <a:pt x="379700" y="480643"/>
                  </a:lnTo>
                  <a:lnTo>
                    <a:pt x="400325" y="432795"/>
                  </a:lnTo>
                  <a:lnTo>
                    <a:pt x="421594" y="386470"/>
                  </a:lnTo>
                  <a:lnTo>
                    <a:pt x="443626" y="341950"/>
                  </a:lnTo>
                  <a:lnTo>
                    <a:pt x="466536" y="299515"/>
                  </a:lnTo>
                  <a:lnTo>
                    <a:pt x="490442" y="259449"/>
                  </a:lnTo>
                  <a:lnTo>
                    <a:pt x="515461" y="222030"/>
                  </a:lnTo>
                  <a:lnTo>
                    <a:pt x="541094" y="192314"/>
                  </a:lnTo>
                  <a:lnTo>
                    <a:pt x="571364" y="167230"/>
                  </a:lnTo>
                  <a:lnTo>
                    <a:pt x="649422" y="112558"/>
                  </a:lnTo>
                  <a:lnTo>
                    <a:pt x="684894" y="86872"/>
                  </a:lnTo>
                  <a:lnTo>
                    <a:pt x="723759" y="64052"/>
                  </a:lnTo>
                  <a:lnTo>
                    <a:pt x="765930" y="44026"/>
                  </a:lnTo>
                  <a:lnTo>
                    <a:pt x="811320" y="26723"/>
                  </a:lnTo>
                  <a:lnTo>
                    <a:pt x="859845" y="12071"/>
                  </a:lnTo>
                  <a:lnTo>
                    <a:pt x="911419" y="0"/>
                  </a:lnTo>
                  <a:lnTo>
                    <a:pt x="919004" y="20783"/>
                  </a:lnTo>
                  <a:lnTo>
                    <a:pt x="922545" y="39685"/>
                  </a:lnTo>
                  <a:lnTo>
                    <a:pt x="921907" y="56657"/>
                  </a:lnTo>
                  <a:lnTo>
                    <a:pt x="916958" y="71651"/>
                  </a:lnTo>
                  <a:lnTo>
                    <a:pt x="960624" y="79884"/>
                  </a:lnTo>
                  <a:lnTo>
                    <a:pt x="1005256" y="96689"/>
                  </a:lnTo>
                  <a:lnTo>
                    <a:pt x="1045960" y="132915"/>
                  </a:lnTo>
                  <a:lnTo>
                    <a:pt x="1065088" y="167615"/>
                  </a:lnTo>
                  <a:lnTo>
                    <a:pt x="1082469" y="214320"/>
                  </a:lnTo>
                  <a:lnTo>
                    <a:pt x="1099200" y="260948"/>
                  </a:lnTo>
                  <a:lnTo>
                    <a:pt x="1115233" y="307494"/>
                  </a:lnTo>
                  <a:lnTo>
                    <a:pt x="1130518" y="353947"/>
                  </a:lnTo>
                  <a:lnTo>
                    <a:pt x="1145007" y="400299"/>
                  </a:lnTo>
                  <a:lnTo>
                    <a:pt x="1158651" y="446543"/>
                  </a:lnTo>
                  <a:lnTo>
                    <a:pt x="1171401" y="492669"/>
                  </a:lnTo>
                  <a:lnTo>
                    <a:pt x="1183209" y="538669"/>
                  </a:lnTo>
                  <a:lnTo>
                    <a:pt x="1194026" y="584534"/>
                  </a:lnTo>
                  <a:lnTo>
                    <a:pt x="1200080" y="624235"/>
                  </a:lnTo>
                  <a:lnTo>
                    <a:pt x="1200981" y="644321"/>
                  </a:lnTo>
                  <a:lnTo>
                    <a:pt x="1200337" y="664419"/>
                  </a:lnTo>
                  <a:lnTo>
                    <a:pt x="1189729" y="718343"/>
                  </a:lnTo>
                  <a:lnTo>
                    <a:pt x="1167775" y="759634"/>
                  </a:lnTo>
                  <a:lnTo>
                    <a:pt x="1135835" y="789798"/>
                  </a:lnTo>
                  <a:lnTo>
                    <a:pt x="1095271" y="810343"/>
                  </a:lnTo>
                  <a:lnTo>
                    <a:pt x="1047441" y="822773"/>
                  </a:lnTo>
                  <a:lnTo>
                    <a:pt x="1005996" y="844124"/>
                  </a:lnTo>
                  <a:lnTo>
                    <a:pt x="964379" y="863692"/>
                  </a:lnTo>
                  <a:lnTo>
                    <a:pt x="922522" y="880738"/>
                  </a:lnTo>
                  <a:lnTo>
                    <a:pt x="880356" y="894525"/>
                  </a:lnTo>
                  <a:lnTo>
                    <a:pt x="837810" y="904315"/>
                  </a:lnTo>
                  <a:lnTo>
                    <a:pt x="794817" y="909372"/>
                  </a:lnTo>
                  <a:close/>
                </a:path>
              </a:pathLst>
            </a:custGeom>
            <a:solidFill>
              <a:srgbClr val="A3C2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814479" y="4918328"/>
              <a:ext cx="182880" cy="717550"/>
            </a:xfrm>
            <a:custGeom>
              <a:avLst/>
              <a:gdLst/>
              <a:ahLst/>
              <a:cxnLst/>
              <a:rect l="l" t="t" r="r" b="b"/>
              <a:pathLst>
                <a:path w="182879" h="717550">
                  <a:moveTo>
                    <a:pt x="182651" y="538962"/>
                  </a:moveTo>
                  <a:lnTo>
                    <a:pt x="179400" y="498919"/>
                  </a:lnTo>
                  <a:lnTo>
                    <a:pt x="164871" y="433311"/>
                  </a:lnTo>
                  <a:lnTo>
                    <a:pt x="153073" y="387311"/>
                  </a:lnTo>
                  <a:lnTo>
                    <a:pt x="140322" y="341185"/>
                  </a:lnTo>
                  <a:lnTo>
                    <a:pt x="126669" y="294944"/>
                  </a:lnTo>
                  <a:lnTo>
                    <a:pt x="112179" y="248589"/>
                  </a:lnTo>
                  <a:lnTo>
                    <a:pt x="96901" y="202145"/>
                  </a:lnTo>
                  <a:lnTo>
                    <a:pt x="80860" y="155600"/>
                  </a:lnTo>
                  <a:lnTo>
                    <a:pt x="64135" y="108966"/>
                  </a:lnTo>
                  <a:lnTo>
                    <a:pt x="46748" y="62268"/>
                  </a:lnTo>
                  <a:lnTo>
                    <a:pt x="27622" y="27559"/>
                  </a:lnTo>
                  <a:lnTo>
                    <a:pt x="0" y="0"/>
                  </a:lnTo>
                  <a:lnTo>
                    <a:pt x="0" y="62141"/>
                  </a:lnTo>
                  <a:lnTo>
                    <a:pt x="40513" y="249948"/>
                  </a:lnTo>
                  <a:lnTo>
                    <a:pt x="46532" y="465709"/>
                  </a:lnTo>
                  <a:lnTo>
                    <a:pt x="36550" y="643509"/>
                  </a:lnTo>
                  <a:lnTo>
                    <a:pt x="29108" y="717423"/>
                  </a:lnTo>
                  <a:lnTo>
                    <a:pt x="76936" y="704989"/>
                  </a:lnTo>
                  <a:lnTo>
                    <a:pt x="117500" y="684441"/>
                  </a:lnTo>
                  <a:lnTo>
                    <a:pt x="149440" y="654278"/>
                  </a:lnTo>
                  <a:lnTo>
                    <a:pt x="171399" y="612990"/>
                  </a:lnTo>
                  <a:lnTo>
                    <a:pt x="182003" y="559066"/>
                  </a:lnTo>
                  <a:lnTo>
                    <a:pt x="182651" y="538962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/>
          <p:nvPr/>
        </p:nvSpPr>
        <p:spPr>
          <a:xfrm>
            <a:off x="706586" y="6948782"/>
            <a:ext cx="413384" cy="323850"/>
          </a:xfrm>
          <a:custGeom>
            <a:avLst/>
            <a:gdLst/>
            <a:ahLst/>
            <a:cxnLst/>
            <a:rect l="l" t="t" r="r" b="b"/>
            <a:pathLst>
              <a:path w="413384" h="323850">
                <a:moveTo>
                  <a:pt x="412823" y="323297"/>
                </a:moveTo>
                <a:lnTo>
                  <a:pt x="0" y="314935"/>
                </a:lnTo>
                <a:lnTo>
                  <a:pt x="13323" y="0"/>
                </a:lnTo>
                <a:lnTo>
                  <a:pt x="205090" y="8091"/>
                </a:lnTo>
                <a:lnTo>
                  <a:pt x="198578" y="162043"/>
                </a:lnTo>
                <a:lnTo>
                  <a:pt x="251366" y="191628"/>
                </a:lnTo>
                <a:lnTo>
                  <a:pt x="299042" y="222583"/>
                </a:lnTo>
                <a:lnTo>
                  <a:pt x="341750" y="254872"/>
                </a:lnTo>
                <a:lnTo>
                  <a:pt x="379630" y="288456"/>
                </a:lnTo>
                <a:lnTo>
                  <a:pt x="412823" y="323297"/>
                </a:lnTo>
                <a:close/>
              </a:path>
            </a:pathLst>
          </a:custGeom>
          <a:solidFill>
            <a:srgbClr val="1D1D4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641067" y="5109616"/>
            <a:ext cx="981075" cy="2162810"/>
            <a:chOff x="641067" y="5109616"/>
            <a:chExt cx="981075" cy="2162810"/>
          </a:xfrm>
        </p:grpSpPr>
        <p:sp>
          <p:nvSpPr>
            <p:cNvPr id="41" name="object 41" descr=""/>
            <p:cNvSpPr/>
            <p:nvPr/>
          </p:nvSpPr>
          <p:spPr>
            <a:xfrm>
              <a:off x="1208908" y="6948782"/>
              <a:ext cx="413384" cy="323850"/>
            </a:xfrm>
            <a:custGeom>
              <a:avLst/>
              <a:gdLst/>
              <a:ahLst/>
              <a:cxnLst/>
              <a:rect l="l" t="t" r="r" b="b"/>
              <a:pathLst>
                <a:path w="413384" h="323850">
                  <a:moveTo>
                    <a:pt x="412823" y="323297"/>
                  </a:moveTo>
                  <a:lnTo>
                    <a:pt x="0" y="314935"/>
                  </a:lnTo>
                  <a:lnTo>
                    <a:pt x="13323" y="0"/>
                  </a:lnTo>
                  <a:lnTo>
                    <a:pt x="205091" y="8091"/>
                  </a:lnTo>
                  <a:lnTo>
                    <a:pt x="198578" y="162043"/>
                  </a:lnTo>
                  <a:lnTo>
                    <a:pt x="251366" y="191628"/>
                  </a:lnTo>
                  <a:lnTo>
                    <a:pt x="299043" y="222583"/>
                  </a:lnTo>
                  <a:lnTo>
                    <a:pt x="341750" y="254872"/>
                  </a:lnTo>
                  <a:lnTo>
                    <a:pt x="379630" y="288456"/>
                  </a:lnTo>
                  <a:lnTo>
                    <a:pt x="412823" y="323297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41067" y="5109616"/>
              <a:ext cx="935990" cy="1907539"/>
            </a:xfrm>
            <a:custGeom>
              <a:avLst/>
              <a:gdLst/>
              <a:ahLst/>
              <a:cxnLst/>
              <a:rect l="l" t="t" r="r" b="b"/>
              <a:pathLst>
                <a:path w="935990" h="1907540">
                  <a:moveTo>
                    <a:pt x="862796" y="1907522"/>
                  </a:moveTo>
                  <a:lnTo>
                    <a:pt x="463153" y="1907522"/>
                  </a:lnTo>
                  <a:lnTo>
                    <a:pt x="601215" y="1227498"/>
                  </a:lnTo>
                  <a:lnTo>
                    <a:pt x="608565" y="1180663"/>
                  </a:lnTo>
                  <a:lnTo>
                    <a:pt x="611850" y="1133542"/>
                  </a:lnTo>
                  <a:lnTo>
                    <a:pt x="611086" y="1086401"/>
                  </a:lnTo>
                  <a:lnTo>
                    <a:pt x="606287" y="1039505"/>
                  </a:lnTo>
                  <a:lnTo>
                    <a:pt x="597469" y="993119"/>
                  </a:lnTo>
                  <a:lnTo>
                    <a:pt x="584647" y="947510"/>
                  </a:lnTo>
                  <a:lnTo>
                    <a:pt x="487268" y="651160"/>
                  </a:lnTo>
                  <a:lnTo>
                    <a:pt x="487268" y="994574"/>
                  </a:lnTo>
                  <a:lnTo>
                    <a:pt x="425783" y="1907522"/>
                  </a:lnTo>
                  <a:lnTo>
                    <a:pt x="0" y="1907522"/>
                  </a:lnTo>
                  <a:lnTo>
                    <a:pt x="140271" y="1098995"/>
                  </a:lnTo>
                  <a:lnTo>
                    <a:pt x="144272" y="1069367"/>
                  </a:lnTo>
                  <a:lnTo>
                    <a:pt x="146047" y="1039568"/>
                  </a:lnTo>
                  <a:lnTo>
                    <a:pt x="145578" y="1009700"/>
                  </a:lnTo>
                  <a:lnTo>
                    <a:pt x="142848" y="979865"/>
                  </a:lnTo>
                  <a:lnTo>
                    <a:pt x="92594" y="591045"/>
                  </a:lnTo>
                  <a:lnTo>
                    <a:pt x="88043" y="542522"/>
                  </a:lnTo>
                  <a:lnTo>
                    <a:pt x="86847" y="494024"/>
                  </a:lnTo>
                  <a:lnTo>
                    <a:pt x="88972" y="445718"/>
                  </a:lnTo>
                  <a:lnTo>
                    <a:pt x="94382" y="397772"/>
                  </a:lnTo>
                  <a:lnTo>
                    <a:pt x="103040" y="350352"/>
                  </a:lnTo>
                  <a:lnTo>
                    <a:pt x="114913" y="303628"/>
                  </a:lnTo>
                  <a:lnTo>
                    <a:pt x="129965" y="257766"/>
                  </a:lnTo>
                  <a:lnTo>
                    <a:pt x="148160" y="212935"/>
                  </a:lnTo>
                  <a:lnTo>
                    <a:pt x="169463" y="169301"/>
                  </a:lnTo>
                  <a:lnTo>
                    <a:pt x="193839" y="127033"/>
                  </a:lnTo>
                  <a:lnTo>
                    <a:pt x="272995" y="0"/>
                  </a:lnTo>
                  <a:lnTo>
                    <a:pt x="665091" y="0"/>
                  </a:lnTo>
                  <a:lnTo>
                    <a:pt x="909921" y="838677"/>
                  </a:lnTo>
                  <a:lnTo>
                    <a:pt x="921562" y="884709"/>
                  </a:lnTo>
                  <a:lnTo>
                    <a:pt x="929747" y="931350"/>
                  </a:lnTo>
                  <a:lnTo>
                    <a:pt x="934468" y="978414"/>
                  </a:lnTo>
                  <a:lnTo>
                    <a:pt x="935717" y="1025717"/>
                  </a:lnTo>
                  <a:lnTo>
                    <a:pt x="933485" y="1073072"/>
                  </a:lnTo>
                  <a:lnTo>
                    <a:pt x="862796" y="1907522"/>
                  </a:lnTo>
                  <a:close/>
                </a:path>
              </a:pathLst>
            </a:custGeom>
            <a:solidFill>
              <a:srgbClr val="A3C2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61967" y="5190872"/>
              <a:ext cx="3810" cy="8255"/>
            </a:xfrm>
            <a:custGeom>
              <a:avLst/>
              <a:gdLst/>
              <a:ahLst/>
              <a:cxnLst/>
              <a:rect l="l" t="t" r="r" b="b"/>
              <a:pathLst>
                <a:path w="3809" h="8254">
                  <a:moveTo>
                    <a:pt x="3313" y="8088"/>
                  </a:moveTo>
                  <a:lnTo>
                    <a:pt x="0" y="2390"/>
                  </a:lnTo>
                  <a:lnTo>
                    <a:pt x="1472" y="0"/>
                  </a:lnTo>
                  <a:lnTo>
                    <a:pt x="3313" y="8088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/>
          <p:nvPr/>
        </p:nvSpPr>
        <p:spPr>
          <a:xfrm>
            <a:off x="1814674" y="4245009"/>
            <a:ext cx="228600" cy="320040"/>
          </a:xfrm>
          <a:custGeom>
            <a:avLst/>
            <a:gdLst/>
            <a:ahLst/>
            <a:cxnLst/>
            <a:rect l="l" t="t" r="r" b="b"/>
            <a:pathLst>
              <a:path w="228600" h="320039">
                <a:moveTo>
                  <a:pt x="113754" y="319584"/>
                </a:moveTo>
                <a:lnTo>
                  <a:pt x="10412" y="266875"/>
                </a:lnTo>
                <a:lnTo>
                  <a:pt x="1805" y="215177"/>
                </a:lnTo>
                <a:lnTo>
                  <a:pt x="0" y="188268"/>
                </a:lnTo>
                <a:lnTo>
                  <a:pt x="3412" y="161766"/>
                </a:lnTo>
                <a:lnTo>
                  <a:pt x="25211" y="112966"/>
                </a:lnTo>
                <a:lnTo>
                  <a:pt x="73958" y="43957"/>
                </a:lnTo>
                <a:lnTo>
                  <a:pt x="85984" y="37563"/>
                </a:lnTo>
                <a:lnTo>
                  <a:pt x="92633" y="38960"/>
                </a:lnTo>
                <a:lnTo>
                  <a:pt x="98088" y="43504"/>
                </a:lnTo>
                <a:lnTo>
                  <a:pt x="100304" y="52939"/>
                </a:lnTo>
                <a:lnTo>
                  <a:pt x="98980" y="67270"/>
                </a:lnTo>
                <a:lnTo>
                  <a:pt x="96302" y="85053"/>
                </a:lnTo>
                <a:lnTo>
                  <a:pt x="94458" y="104841"/>
                </a:lnTo>
                <a:lnTo>
                  <a:pt x="112027" y="87864"/>
                </a:lnTo>
                <a:lnTo>
                  <a:pt x="126213" y="66861"/>
                </a:lnTo>
                <a:lnTo>
                  <a:pt x="137218" y="42073"/>
                </a:lnTo>
                <a:lnTo>
                  <a:pt x="145246" y="13741"/>
                </a:lnTo>
                <a:lnTo>
                  <a:pt x="152454" y="4559"/>
                </a:lnTo>
                <a:lnTo>
                  <a:pt x="162585" y="0"/>
                </a:lnTo>
                <a:lnTo>
                  <a:pt x="173688" y="441"/>
                </a:lnTo>
                <a:lnTo>
                  <a:pt x="183813" y="6261"/>
                </a:lnTo>
                <a:lnTo>
                  <a:pt x="204609" y="26248"/>
                </a:lnTo>
                <a:lnTo>
                  <a:pt x="216805" y="41334"/>
                </a:lnTo>
                <a:lnTo>
                  <a:pt x="224779" y="58697"/>
                </a:lnTo>
                <a:lnTo>
                  <a:pt x="228260" y="77480"/>
                </a:lnTo>
                <a:lnTo>
                  <a:pt x="226977" y="96827"/>
                </a:lnTo>
                <a:lnTo>
                  <a:pt x="203484" y="217827"/>
                </a:lnTo>
                <a:lnTo>
                  <a:pt x="185565" y="261259"/>
                </a:lnTo>
                <a:lnTo>
                  <a:pt x="152170" y="294338"/>
                </a:lnTo>
                <a:lnTo>
                  <a:pt x="113754" y="319584"/>
                </a:lnTo>
                <a:close/>
              </a:path>
            </a:pathLst>
          </a:custGeom>
          <a:solidFill>
            <a:srgbClr val="E994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566474" y="3999407"/>
            <a:ext cx="1409700" cy="2397760"/>
            <a:chOff x="566474" y="3999407"/>
            <a:chExt cx="1409700" cy="2397760"/>
          </a:xfrm>
        </p:grpSpPr>
        <p:pic>
          <p:nvPicPr>
            <p:cNvPr id="46" name="object 4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009" y="5447487"/>
              <a:ext cx="188191" cy="213211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566474" y="4482343"/>
              <a:ext cx="1409700" cy="1071880"/>
            </a:xfrm>
            <a:custGeom>
              <a:avLst/>
              <a:gdLst/>
              <a:ahLst/>
              <a:cxnLst/>
              <a:rect l="l" t="t" r="r" b="b"/>
              <a:pathLst>
                <a:path w="1409700" h="1071879">
                  <a:moveTo>
                    <a:pt x="290155" y="1071797"/>
                  </a:moveTo>
                  <a:lnTo>
                    <a:pt x="48822" y="742540"/>
                  </a:lnTo>
                  <a:lnTo>
                    <a:pt x="21273" y="694871"/>
                  </a:lnTo>
                  <a:lnTo>
                    <a:pt x="4872" y="643014"/>
                  </a:lnTo>
                  <a:lnTo>
                    <a:pt x="0" y="588847"/>
                  </a:lnTo>
                  <a:lnTo>
                    <a:pt x="6973" y="534732"/>
                  </a:lnTo>
                  <a:lnTo>
                    <a:pt x="7035" y="534249"/>
                  </a:lnTo>
                  <a:lnTo>
                    <a:pt x="57658" y="325408"/>
                  </a:lnTo>
                  <a:lnTo>
                    <a:pt x="70890" y="280187"/>
                  </a:lnTo>
                  <a:lnTo>
                    <a:pt x="88186" y="236493"/>
                  </a:lnTo>
                  <a:lnTo>
                    <a:pt x="109414" y="194618"/>
                  </a:lnTo>
                  <a:lnTo>
                    <a:pt x="134442" y="154851"/>
                  </a:lnTo>
                  <a:lnTo>
                    <a:pt x="163137" y="117485"/>
                  </a:lnTo>
                  <a:lnTo>
                    <a:pt x="211919" y="59575"/>
                  </a:lnTo>
                  <a:lnTo>
                    <a:pt x="660898" y="1482"/>
                  </a:lnTo>
                  <a:lnTo>
                    <a:pt x="709812" y="0"/>
                  </a:lnTo>
                  <a:lnTo>
                    <a:pt x="757587" y="8238"/>
                  </a:lnTo>
                  <a:lnTo>
                    <a:pt x="802808" y="25783"/>
                  </a:lnTo>
                  <a:lnTo>
                    <a:pt x="844060" y="52222"/>
                  </a:lnTo>
                  <a:lnTo>
                    <a:pt x="1062199" y="224847"/>
                  </a:lnTo>
                  <a:lnTo>
                    <a:pt x="1077681" y="232614"/>
                  </a:lnTo>
                  <a:lnTo>
                    <a:pt x="1094252" y="233349"/>
                  </a:lnTo>
                  <a:lnTo>
                    <a:pt x="1375267" y="233349"/>
                  </a:lnTo>
                  <a:lnTo>
                    <a:pt x="1373857" y="238155"/>
                  </a:lnTo>
                  <a:lnTo>
                    <a:pt x="1357329" y="285980"/>
                  </a:lnTo>
                  <a:lnTo>
                    <a:pt x="1343740" y="320076"/>
                  </a:lnTo>
                  <a:lnTo>
                    <a:pt x="785890" y="320076"/>
                  </a:lnTo>
                  <a:lnTo>
                    <a:pt x="799696" y="374125"/>
                  </a:lnTo>
                  <a:lnTo>
                    <a:pt x="806631" y="409003"/>
                  </a:lnTo>
                  <a:lnTo>
                    <a:pt x="810028" y="444260"/>
                  </a:lnTo>
                  <a:lnTo>
                    <a:pt x="809924" y="467539"/>
                  </a:lnTo>
                  <a:lnTo>
                    <a:pt x="809869" y="479655"/>
                  </a:lnTo>
                  <a:lnTo>
                    <a:pt x="808063" y="496746"/>
                  </a:lnTo>
                  <a:lnTo>
                    <a:pt x="247999" y="496746"/>
                  </a:lnTo>
                  <a:lnTo>
                    <a:pt x="238979" y="539580"/>
                  </a:lnTo>
                  <a:lnTo>
                    <a:pt x="235925" y="566082"/>
                  </a:lnTo>
                  <a:lnTo>
                    <a:pt x="237737" y="592481"/>
                  </a:lnTo>
                  <a:lnTo>
                    <a:pt x="244312" y="618121"/>
                  </a:lnTo>
                  <a:lnTo>
                    <a:pt x="255547" y="642347"/>
                  </a:lnTo>
                  <a:lnTo>
                    <a:pt x="445152" y="968295"/>
                  </a:lnTo>
                  <a:lnTo>
                    <a:pt x="290155" y="1071797"/>
                  </a:lnTo>
                  <a:close/>
                </a:path>
                <a:path w="1409700" h="1071879">
                  <a:moveTo>
                    <a:pt x="1375267" y="233349"/>
                  </a:moveTo>
                  <a:lnTo>
                    <a:pt x="1094252" y="233349"/>
                  </a:lnTo>
                  <a:lnTo>
                    <a:pt x="1109752" y="227535"/>
                  </a:lnTo>
                  <a:lnTo>
                    <a:pt x="1122026" y="215655"/>
                  </a:lnTo>
                  <a:lnTo>
                    <a:pt x="1122946" y="214368"/>
                  </a:lnTo>
                  <a:lnTo>
                    <a:pt x="1123682" y="213082"/>
                  </a:lnTo>
                  <a:lnTo>
                    <a:pt x="1124419" y="211611"/>
                  </a:lnTo>
                  <a:lnTo>
                    <a:pt x="1231923" y="3688"/>
                  </a:lnTo>
                  <a:lnTo>
                    <a:pt x="1409195" y="92115"/>
                  </a:lnTo>
                  <a:lnTo>
                    <a:pt x="1399796" y="141223"/>
                  </a:lnTo>
                  <a:lnTo>
                    <a:pt x="1388015" y="189903"/>
                  </a:lnTo>
                  <a:lnTo>
                    <a:pt x="1375267" y="233349"/>
                  </a:lnTo>
                  <a:close/>
                </a:path>
                <a:path w="1409700" h="1071879">
                  <a:moveTo>
                    <a:pt x="1157211" y="559482"/>
                  </a:moveTo>
                  <a:lnTo>
                    <a:pt x="1070024" y="537978"/>
                  </a:lnTo>
                  <a:lnTo>
                    <a:pt x="1021640" y="516994"/>
                  </a:lnTo>
                  <a:lnTo>
                    <a:pt x="976029" y="492395"/>
                  </a:lnTo>
                  <a:lnTo>
                    <a:pt x="933087" y="464321"/>
                  </a:lnTo>
                  <a:lnTo>
                    <a:pt x="892708" y="432912"/>
                  </a:lnTo>
                  <a:lnTo>
                    <a:pt x="854786" y="398308"/>
                  </a:lnTo>
                  <a:lnTo>
                    <a:pt x="819215" y="360649"/>
                  </a:lnTo>
                  <a:lnTo>
                    <a:pt x="785890" y="320076"/>
                  </a:lnTo>
                  <a:lnTo>
                    <a:pt x="1343740" y="320076"/>
                  </a:lnTo>
                  <a:lnTo>
                    <a:pt x="1317190" y="380346"/>
                  </a:lnTo>
                  <a:lnTo>
                    <a:pt x="1293591" y="426888"/>
                  </a:lnTo>
                  <a:lnTo>
                    <a:pt x="1271017" y="467539"/>
                  </a:lnTo>
                  <a:lnTo>
                    <a:pt x="1246649" y="507776"/>
                  </a:lnTo>
                  <a:lnTo>
                    <a:pt x="1191908" y="552312"/>
                  </a:lnTo>
                  <a:lnTo>
                    <a:pt x="1157211" y="559482"/>
                  </a:lnTo>
                  <a:close/>
                </a:path>
                <a:path w="1409700" h="1071879">
                  <a:moveTo>
                    <a:pt x="773372" y="723237"/>
                  </a:moveTo>
                  <a:lnTo>
                    <a:pt x="298806" y="716618"/>
                  </a:lnTo>
                  <a:lnTo>
                    <a:pt x="247999" y="496746"/>
                  </a:lnTo>
                  <a:lnTo>
                    <a:pt x="808063" y="496746"/>
                  </a:lnTo>
                  <a:lnTo>
                    <a:pt x="806139" y="514947"/>
                  </a:lnTo>
                  <a:lnTo>
                    <a:pt x="773372" y="723237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14463" y="4482350"/>
              <a:ext cx="1045844" cy="868044"/>
            </a:xfrm>
            <a:custGeom>
              <a:avLst/>
              <a:gdLst/>
              <a:ahLst/>
              <a:cxnLst/>
              <a:rect l="l" t="t" r="r" b="b"/>
              <a:pathLst>
                <a:path w="1045844" h="868045">
                  <a:moveTo>
                    <a:pt x="165684" y="718273"/>
                  </a:moveTo>
                  <a:lnTo>
                    <a:pt x="59651" y="325221"/>
                  </a:lnTo>
                  <a:lnTo>
                    <a:pt x="0" y="496747"/>
                  </a:lnTo>
                  <a:lnTo>
                    <a:pt x="50812" y="716622"/>
                  </a:lnTo>
                  <a:lnTo>
                    <a:pt x="138620" y="867549"/>
                  </a:lnTo>
                  <a:lnTo>
                    <a:pt x="165684" y="718273"/>
                  </a:lnTo>
                  <a:close/>
                </a:path>
                <a:path w="1045844" h="868045">
                  <a:moveTo>
                    <a:pt x="1045591" y="426885"/>
                  </a:moveTo>
                  <a:lnTo>
                    <a:pt x="910107" y="270065"/>
                  </a:lnTo>
                  <a:lnTo>
                    <a:pt x="874026" y="215658"/>
                  </a:lnTo>
                  <a:lnTo>
                    <a:pt x="861758" y="227533"/>
                  </a:lnTo>
                  <a:lnTo>
                    <a:pt x="846251" y="233349"/>
                  </a:lnTo>
                  <a:lnTo>
                    <a:pt x="829691" y="232613"/>
                  </a:lnTo>
                  <a:lnTo>
                    <a:pt x="814197" y="224840"/>
                  </a:lnTo>
                  <a:lnTo>
                    <a:pt x="596061" y="52222"/>
                  </a:lnTo>
                  <a:lnTo>
                    <a:pt x="554812" y="25781"/>
                  </a:lnTo>
                  <a:lnTo>
                    <a:pt x="509587" y="8242"/>
                  </a:lnTo>
                  <a:lnTo>
                    <a:pt x="461822" y="0"/>
                  </a:lnTo>
                  <a:lnTo>
                    <a:pt x="412902" y="1485"/>
                  </a:lnTo>
                  <a:lnTo>
                    <a:pt x="537895" y="320078"/>
                  </a:lnTo>
                  <a:lnTo>
                    <a:pt x="571220" y="360654"/>
                  </a:lnTo>
                  <a:lnTo>
                    <a:pt x="606793" y="398310"/>
                  </a:lnTo>
                  <a:lnTo>
                    <a:pt x="644715" y="432917"/>
                  </a:lnTo>
                  <a:lnTo>
                    <a:pt x="685088" y="464324"/>
                  </a:lnTo>
                  <a:lnTo>
                    <a:pt x="728027" y="492391"/>
                  </a:lnTo>
                  <a:lnTo>
                    <a:pt x="773645" y="516991"/>
                  </a:lnTo>
                  <a:lnTo>
                    <a:pt x="822032" y="537972"/>
                  </a:lnTo>
                  <a:lnTo>
                    <a:pt x="873290" y="555205"/>
                  </a:lnTo>
                  <a:lnTo>
                    <a:pt x="909218" y="559485"/>
                  </a:lnTo>
                  <a:lnTo>
                    <a:pt x="943914" y="552310"/>
                  </a:lnTo>
                  <a:lnTo>
                    <a:pt x="998651" y="507771"/>
                  </a:lnTo>
                  <a:lnTo>
                    <a:pt x="1023023" y="467537"/>
                  </a:lnTo>
                  <a:lnTo>
                    <a:pt x="1034554" y="447255"/>
                  </a:lnTo>
                  <a:lnTo>
                    <a:pt x="1045591" y="426885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014" y="5415709"/>
              <a:ext cx="196173" cy="241748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814473" y="4807567"/>
              <a:ext cx="165735" cy="542925"/>
            </a:xfrm>
            <a:custGeom>
              <a:avLst/>
              <a:gdLst/>
              <a:ahLst/>
              <a:cxnLst/>
              <a:rect l="l" t="t" r="r" b="b"/>
              <a:pathLst>
                <a:path w="165734" h="542925">
                  <a:moveTo>
                    <a:pt x="138614" y="542327"/>
                  </a:moveTo>
                  <a:lnTo>
                    <a:pt x="50807" y="391394"/>
                  </a:lnTo>
                  <a:lnTo>
                    <a:pt x="0" y="171522"/>
                  </a:lnTo>
                  <a:lnTo>
                    <a:pt x="59643" y="0"/>
                  </a:lnTo>
                  <a:lnTo>
                    <a:pt x="165674" y="393049"/>
                  </a:lnTo>
                  <a:lnTo>
                    <a:pt x="138614" y="542327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014" y="5415709"/>
              <a:ext cx="196173" cy="241748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763114" y="3999407"/>
              <a:ext cx="565785" cy="713740"/>
            </a:xfrm>
            <a:custGeom>
              <a:avLst/>
              <a:gdLst/>
              <a:ahLst/>
              <a:cxnLst/>
              <a:rect l="l" t="t" r="r" b="b"/>
              <a:pathLst>
                <a:path w="565785" h="713739">
                  <a:moveTo>
                    <a:pt x="278661" y="713355"/>
                  </a:moveTo>
                  <a:lnTo>
                    <a:pt x="236064" y="712184"/>
                  </a:lnTo>
                  <a:lnTo>
                    <a:pt x="194128" y="706428"/>
                  </a:lnTo>
                  <a:lnTo>
                    <a:pt x="153620" y="696040"/>
                  </a:lnTo>
                  <a:lnTo>
                    <a:pt x="115304" y="680973"/>
                  </a:lnTo>
                  <a:lnTo>
                    <a:pt x="79947" y="661180"/>
                  </a:lnTo>
                  <a:lnTo>
                    <a:pt x="48313" y="636612"/>
                  </a:lnTo>
                  <a:lnTo>
                    <a:pt x="21169" y="607223"/>
                  </a:lnTo>
                  <a:lnTo>
                    <a:pt x="0" y="574132"/>
                  </a:lnTo>
                  <a:lnTo>
                    <a:pt x="23194" y="475777"/>
                  </a:lnTo>
                  <a:lnTo>
                    <a:pt x="31354" y="435666"/>
                  </a:lnTo>
                  <a:lnTo>
                    <a:pt x="37115" y="394244"/>
                  </a:lnTo>
                  <a:lnTo>
                    <a:pt x="40564" y="351582"/>
                  </a:lnTo>
                  <a:lnTo>
                    <a:pt x="41787" y="307748"/>
                  </a:lnTo>
                  <a:lnTo>
                    <a:pt x="44087" y="250496"/>
                  </a:lnTo>
                  <a:lnTo>
                    <a:pt x="50770" y="196897"/>
                  </a:lnTo>
                  <a:lnTo>
                    <a:pt x="61981" y="147859"/>
                  </a:lnTo>
                  <a:lnTo>
                    <a:pt x="77864" y="104287"/>
                  </a:lnTo>
                  <a:lnTo>
                    <a:pt x="98565" y="67089"/>
                  </a:lnTo>
                  <a:lnTo>
                    <a:pt x="124227" y="37172"/>
                  </a:lnTo>
                  <a:lnTo>
                    <a:pt x="170012" y="8764"/>
                  </a:lnTo>
                  <a:lnTo>
                    <a:pt x="221268" y="0"/>
                  </a:lnTo>
                  <a:lnTo>
                    <a:pt x="264588" y="4367"/>
                  </a:lnTo>
                  <a:lnTo>
                    <a:pt x="305069" y="17182"/>
                  </a:lnTo>
                  <a:lnTo>
                    <a:pt x="342135" y="38014"/>
                  </a:lnTo>
                  <a:lnTo>
                    <a:pt x="375210" y="66430"/>
                  </a:lnTo>
                  <a:lnTo>
                    <a:pt x="403719" y="102001"/>
                  </a:lnTo>
                  <a:lnTo>
                    <a:pt x="427086" y="144294"/>
                  </a:lnTo>
                  <a:lnTo>
                    <a:pt x="444735" y="192878"/>
                  </a:lnTo>
                  <a:lnTo>
                    <a:pt x="456090" y="247323"/>
                  </a:lnTo>
                  <a:lnTo>
                    <a:pt x="460575" y="307196"/>
                  </a:lnTo>
                  <a:lnTo>
                    <a:pt x="460207" y="322455"/>
                  </a:lnTo>
                  <a:lnTo>
                    <a:pt x="464601" y="374695"/>
                  </a:lnTo>
                  <a:lnTo>
                    <a:pt x="477602" y="420846"/>
                  </a:lnTo>
                  <a:lnTo>
                    <a:pt x="498935" y="461173"/>
                  </a:lnTo>
                  <a:lnTo>
                    <a:pt x="528327" y="495941"/>
                  </a:lnTo>
                  <a:lnTo>
                    <a:pt x="565503" y="525414"/>
                  </a:lnTo>
                  <a:lnTo>
                    <a:pt x="551399" y="563370"/>
                  </a:lnTo>
                  <a:lnTo>
                    <a:pt x="531067" y="597169"/>
                  </a:lnTo>
                  <a:lnTo>
                    <a:pt x="505273" y="626762"/>
                  </a:lnTo>
                  <a:lnTo>
                    <a:pt x="474781" y="652103"/>
                  </a:lnTo>
                  <a:lnTo>
                    <a:pt x="440358" y="673143"/>
                  </a:lnTo>
                  <a:lnTo>
                    <a:pt x="402769" y="689836"/>
                  </a:lnTo>
                  <a:lnTo>
                    <a:pt x="362779" y="702134"/>
                  </a:lnTo>
                  <a:lnTo>
                    <a:pt x="321155" y="709989"/>
                  </a:lnTo>
                  <a:lnTo>
                    <a:pt x="278661" y="713355"/>
                  </a:lnTo>
                  <a:close/>
                </a:path>
              </a:pathLst>
            </a:custGeom>
            <a:solidFill>
              <a:srgbClr val="99BA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26860" y="4065499"/>
              <a:ext cx="278765" cy="358140"/>
            </a:xfrm>
            <a:custGeom>
              <a:avLst/>
              <a:gdLst/>
              <a:ahLst/>
              <a:cxnLst/>
              <a:rect l="l" t="t" r="r" b="b"/>
              <a:pathLst>
                <a:path w="278765" h="358139">
                  <a:moveTo>
                    <a:pt x="139047" y="358125"/>
                  </a:moveTo>
                  <a:lnTo>
                    <a:pt x="98634" y="350416"/>
                  </a:lnTo>
                  <a:lnTo>
                    <a:pt x="61703" y="327947"/>
                  </a:lnTo>
                  <a:lnTo>
                    <a:pt x="35889" y="299306"/>
                  </a:lnTo>
                  <a:lnTo>
                    <a:pt x="16269" y="263473"/>
                  </a:lnTo>
                  <a:lnTo>
                    <a:pt x="4005" y="222581"/>
                  </a:lnTo>
                  <a:lnTo>
                    <a:pt x="0" y="187859"/>
                  </a:lnTo>
                  <a:lnTo>
                    <a:pt x="0" y="170265"/>
                  </a:lnTo>
                  <a:lnTo>
                    <a:pt x="7967" y="118747"/>
                  </a:lnTo>
                  <a:lnTo>
                    <a:pt x="23294" y="79580"/>
                  </a:lnTo>
                  <a:lnTo>
                    <a:pt x="45562" y="46377"/>
                  </a:lnTo>
                  <a:lnTo>
                    <a:pt x="79517" y="17195"/>
                  </a:lnTo>
                  <a:lnTo>
                    <a:pt x="118628" y="1935"/>
                  </a:lnTo>
                  <a:lnTo>
                    <a:pt x="139047" y="0"/>
                  </a:lnTo>
                  <a:lnTo>
                    <a:pt x="145886" y="215"/>
                  </a:lnTo>
                  <a:lnTo>
                    <a:pt x="185939" y="10462"/>
                  </a:lnTo>
                  <a:lnTo>
                    <a:pt x="221984" y="35243"/>
                  </a:lnTo>
                  <a:lnTo>
                    <a:pt x="246662" y="65465"/>
                  </a:lnTo>
                  <a:lnTo>
                    <a:pt x="264892" y="102493"/>
                  </a:lnTo>
                  <a:lnTo>
                    <a:pt x="276756" y="152798"/>
                  </a:lnTo>
                  <a:lnTo>
                    <a:pt x="278261" y="179062"/>
                  </a:lnTo>
                  <a:lnTo>
                    <a:pt x="277592" y="196614"/>
                  </a:lnTo>
                  <a:lnTo>
                    <a:pt x="267664" y="247586"/>
                  </a:lnTo>
                  <a:lnTo>
                    <a:pt x="250861" y="285739"/>
                  </a:lnTo>
                  <a:lnTo>
                    <a:pt x="227364" y="317481"/>
                  </a:lnTo>
                  <a:lnTo>
                    <a:pt x="192322" y="344494"/>
                  </a:lnTo>
                  <a:lnTo>
                    <a:pt x="152692" y="357265"/>
                  </a:lnTo>
                  <a:lnTo>
                    <a:pt x="139047" y="358125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61961" y="5190883"/>
              <a:ext cx="553720" cy="1205865"/>
            </a:xfrm>
            <a:custGeom>
              <a:avLst/>
              <a:gdLst/>
              <a:ahLst/>
              <a:cxnLst/>
              <a:rect l="l" t="t" r="r" b="b"/>
              <a:pathLst>
                <a:path w="553719" h="1205864">
                  <a:moveTo>
                    <a:pt x="3314" y="8089"/>
                  </a:moveTo>
                  <a:lnTo>
                    <a:pt x="1473" y="0"/>
                  </a:lnTo>
                  <a:lnTo>
                    <a:pt x="0" y="2387"/>
                  </a:lnTo>
                  <a:lnTo>
                    <a:pt x="3314" y="8089"/>
                  </a:lnTo>
                  <a:close/>
                </a:path>
                <a:path w="553719" h="1205864">
                  <a:moveTo>
                    <a:pt x="553351" y="944384"/>
                  </a:moveTo>
                  <a:lnTo>
                    <a:pt x="311467" y="205155"/>
                  </a:lnTo>
                  <a:lnTo>
                    <a:pt x="266369" y="569899"/>
                  </a:lnTo>
                  <a:lnTo>
                    <a:pt x="363753" y="866254"/>
                  </a:lnTo>
                  <a:lnTo>
                    <a:pt x="376567" y="911860"/>
                  </a:lnTo>
                  <a:lnTo>
                    <a:pt x="385381" y="958240"/>
                  </a:lnTo>
                  <a:lnTo>
                    <a:pt x="390182" y="1005141"/>
                  </a:lnTo>
                  <a:lnTo>
                    <a:pt x="390956" y="1052283"/>
                  </a:lnTo>
                  <a:lnTo>
                    <a:pt x="387667" y="1099400"/>
                  </a:lnTo>
                  <a:lnTo>
                    <a:pt x="380314" y="1146238"/>
                  </a:lnTo>
                  <a:lnTo>
                    <a:pt x="368160" y="1205801"/>
                  </a:lnTo>
                  <a:lnTo>
                    <a:pt x="553351" y="944384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7356924" y="281127"/>
            <a:ext cx="6671309" cy="12782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40"/>
              <a:t>Visualization</a:t>
            </a:r>
          </a:p>
        </p:txBody>
      </p:sp>
      <p:sp>
        <p:nvSpPr>
          <p:cNvPr id="56" name="object 56" descr=""/>
          <p:cNvSpPr txBox="1"/>
          <p:nvPr/>
        </p:nvSpPr>
        <p:spPr>
          <a:xfrm>
            <a:off x="7356924" y="1321288"/>
            <a:ext cx="6268085" cy="12782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200" spc="-450" b="1">
                <a:solidFill>
                  <a:srgbClr val="2F5D99"/>
                </a:solidFill>
                <a:latin typeface="Tahoma"/>
                <a:cs typeface="Tahoma"/>
              </a:rPr>
              <a:t>&amp;</a:t>
            </a:r>
            <a:r>
              <a:rPr dirty="0" sz="8200" spc="-570" b="1">
                <a:solidFill>
                  <a:srgbClr val="2F5D99"/>
                </a:solidFill>
                <a:latin typeface="Tahoma"/>
                <a:cs typeface="Tahoma"/>
              </a:rPr>
              <a:t> </a:t>
            </a:r>
            <a:r>
              <a:rPr dirty="0" sz="8200" spc="-10" b="1">
                <a:solidFill>
                  <a:srgbClr val="2F5D99"/>
                </a:solidFill>
                <a:latin typeface="Tahoma"/>
                <a:cs typeface="Tahoma"/>
              </a:rPr>
              <a:t>Reporting</a:t>
            </a:r>
            <a:endParaRPr sz="8200">
              <a:latin typeface="Tahoma"/>
              <a:cs typeface="Tahoma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14972383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1542256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15873198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1632365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16774062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19633" y="3918110"/>
            <a:ext cx="117699" cy="117699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19633" y="4491896"/>
            <a:ext cx="117699" cy="117699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03762" y="5058325"/>
            <a:ext cx="132412" cy="132412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03762" y="5632110"/>
            <a:ext cx="132412" cy="132412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03762" y="6205896"/>
            <a:ext cx="132412" cy="132412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03762" y="6779681"/>
            <a:ext cx="132412" cy="132412"/>
          </a:xfrm>
          <a:prstGeom prst="rect">
            <a:avLst/>
          </a:prstGeom>
        </p:spPr>
      </p:pic>
      <p:sp>
        <p:nvSpPr>
          <p:cNvPr id="68" name="object 6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1170940">
              <a:lnSpc>
                <a:spcPct val="115799"/>
              </a:lnSpc>
              <a:spcBef>
                <a:spcPts val="100"/>
              </a:spcBef>
            </a:pPr>
            <a:r>
              <a:rPr dirty="0"/>
              <a:t>Power</a:t>
            </a:r>
            <a:r>
              <a:rPr dirty="0" spc="55"/>
              <a:t> </a:t>
            </a:r>
            <a:r>
              <a:rPr dirty="0" spc="-90"/>
              <a:t>BI</a:t>
            </a:r>
            <a:r>
              <a:rPr dirty="0" spc="60"/>
              <a:t> </a:t>
            </a:r>
            <a:r>
              <a:rPr dirty="0"/>
              <a:t>dashboards</a:t>
            </a:r>
            <a:r>
              <a:rPr dirty="0" spc="65"/>
              <a:t> </a:t>
            </a:r>
            <a:r>
              <a:rPr dirty="0"/>
              <a:t>are</a:t>
            </a:r>
            <a:r>
              <a:rPr dirty="0" spc="60"/>
              <a:t> </a:t>
            </a:r>
            <a:r>
              <a:rPr dirty="0"/>
              <a:t>built</a:t>
            </a:r>
            <a:r>
              <a:rPr dirty="0" spc="65"/>
              <a:t> </a:t>
            </a:r>
            <a:r>
              <a:rPr dirty="0"/>
              <a:t>on</a:t>
            </a:r>
            <a:r>
              <a:rPr dirty="0" spc="60"/>
              <a:t> </a:t>
            </a:r>
            <a:r>
              <a:rPr dirty="0"/>
              <a:t>gold-layer</a:t>
            </a:r>
            <a:r>
              <a:rPr dirty="0" spc="65"/>
              <a:t> </a:t>
            </a:r>
            <a:r>
              <a:rPr dirty="0" spc="-10"/>
              <a:t>datasets </a:t>
            </a:r>
            <a:r>
              <a:rPr dirty="0"/>
              <a:t>Dashboards</a:t>
            </a:r>
            <a:r>
              <a:rPr dirty="0" spc="105"/>
              <a:t> </a:t>
            </a:r>
            <a:r>
              <a:rPr dirty="0"/>
              <a:t>provide</a:t>
            </a:r>
            <a:r>
              <a:rPr dirty="0" spc="114"/>
              <a:t> </a:t>
            </a:r>
            <a:r>
              <a:rPr dirty="0"/>
              <a:t>insights</a:t>
            </a:r>
            <a:r>
              <a:rPr dirty="0" spc="120"/>
              <a:t> </a:t>
            </a:r>
            <a:r>
              <a:rPr dirty="0" spc="-10"/>
              <a:t>into:</a:t>
            </a:r>
          </a:p>
          <a:p>
            <a:pPr marL="712470">
              <a:lnSpc>
                <a:spcPct val="100000"/>
              </a:lnSpc>
              <a:spcBef>
                <a:spcPts val="620"/>
              </a:spcBef>
            </a:pPr>
            <a:r>
              <a:rPr dirty="0"/>
              <a:t>Stock</a:t>
            </a:r>
            <a:r>
              <a:rPr dirty="0" spc="70"/>
              <a:t> </a:t>
            </a:r>
            <a:r>
              <a:rPr dirty="0"/>
              <a:t>trends</a:t>
            </a:r>
            <a:r>
              <a:rPr dirty="0" spc="75"/>
              <a:t> </a:t>
            </a:r>
            <a:r>
              <a:rPr dirty="0"/>
              <a:t>and</a:t>
            </a:r>
            <a:r>
              <a:rPr dirty="0" spc="80"/>
              <a:t> </a:t>
            </a:r>
            <a:r>
              <a:rPr dirty="0" spc="-10"/>
              <a:t>returns</a:t>
            </a:r>
          </a:p>
          <a:p>
            <a:pPr marL="712470" marR="3378200">
              <a:lnSpc>
                <a:spcPct val="115799"/>
              </a:lnSpc>
            </a:pPr>
            <a:r>
              <a:rPr dirty="0"/>
              <a:t>Portfolio</a:t>
            </a:r>
            <a:r>
              <a:rPr dirty="0" spc="60"/>
              <a:t> </a:t>
            </a:r>
            <a:r>
              <a:rPr dirty="0"/>
              <a:t>allocation</a:t>
            </a:r>
            <a:r>
              <a:rPr dirty="0" spc="65"/>
              <a:t> </a:t>
            </a:r>
            <a:r>
              <a:rPr dirty="0"/>
              <a:t>and</a:t>
            </a:r>
            <a:r>
              <a:rPr dirty="0" spc="60"/>
              <a:t> </a:t>
            </a:r>
            <a:r>
              <a:rPr dirty="0" spc="-10"/>
              <a:t>performance </a:t>
            </a:r>
            <a:r>
              <a:rPr dirty="0"/>
              <a:t>Trading</a:t>
            </a:r>
            <a:r>
              <a:rPr dirty="0" spc="-60"/>
              <a:t> </a:t>
            </a:r>
            <a:r>
              <a:rPr dirty="0" spc="65"/>
              <a:t>activity</a:t>
            </a:r>
          </a:p>
          <a:p>
            <a:pPr marL="712470">
              <a:lnSpc>
                <a:spcPct val="100000"/>
              </a:lnSpc>
              <a:spcBef>
                <a:spcPts val="620"/>
              </a:spcBef>
            </a:pPr>
            <a:r>
              <a:rPr dirty="0"/>
              <a:t>Risk</a:t>
            </a:r>
            <a:r>
              <a:rPr dirty="0" spc="35"/>
              <a:t> </a:t>
            </a:r>
            <a:r>
              <a:rPr dirty="0"/>
              <a:t>and</a:t>
            </a:r>
            <a:r>
              <a:rPr dirty="0" spc="35"/>
              <a:t> </a:t>
            </a:r>
            <a:r>
              <a:rPr dirty="0"/>
              <a:t>market</a:t>
            </a:r>
            <a:r>
              <a:rPr dirty="0" spc="35"/>
              <a:t> </a:t>
            </a:r>
            <a:r>
              <a:rPr dirty="0" spc="-10"/>
              <a:t>indicators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/>
              <a:t>Visuals</a:t>
            </a:r>
            <a:r>
              <a:rPr dirty="0" spc="15"/>
              <a:t> </a:t>
            </a:r>
            <a:r>
              <a:rPr dirty="0"/>
              <a:t>are</a:t>
            </a:r>
            <a:r>
              <a:rPr dirty="0" spc="20"/>
              <a:t> </a:t>
            </a:r>
            <a:r>
              <a:rPr dirty="0"/>
              <a:t>designed</a:t>
            </a:r>
            <a:r>
              <a:rPr dirty="0" spc="25"/>
              <a:t> </a:t>
            </a:r>
            <a:r>
              <a:rPr dirty="0"/>
              <a:t>for</a:t>
            </a:r>
            <a:r>
              <a:rPr dirty="0" spc="20"/>
              <a:t> </a:t>
            </a:r>
            <a:r>
              <a:rPr dirty="0" spc="50"/>
              <a:t>clarity</a:t>
            </a:r>
            <a:r>
              <a:rPr dirty="0" spc="20"/>
              <a:t> </a:t>
            </a:r>
            <a:r>
              <a:rPr dirty="0"/>
              <a:t>and</a:t>
            </a:r>
            <a:r>
              <a:rPr dirty="0" spc="25"/>
              <a:t> </a:t>
            </a:r>
            <a:r>
              <a:rPr dirty="0"/>
              <a:t>business</a:t>
            </a:r>
            <a:r>
              <a:rPr dirty="0" spc="25"/>
              <a:t> </a:t>
            </a:r>
            <a:r>
              <a:rPr dirty="0" spc="-10"/>
              <a:t>interpretation</a:t>
            </a:r>
          </a:p>
        </p:txBody>
      </p:sp>
      <p:pic>
        <p:nvPicPr>
          <p:cNvPr id="69" name="object 6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719633" y="7360823"/>
            <a:ext cx="117699" cy="1176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303762"/>
            <a:ext cx="7610474" cy="42671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1180" y="2305676"/>
            <a:ext cx="7610474" cy="4257674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415156" y="1155494"/>
            <a:ext cx="7255509" cy="497840"/>
          </a:xfrm>
          <a:custGeom>
            <a:avLst/>
            <a:gdLst/>
            <a:ahLst/>
            <a:cxnLst/>
            <a:rect l="l" t="t" r="r" b="b"/>
            <a:pathLst>
              <a:path w="7255509" h="497839">
                <a:moveTo>
                  <a:pt x="7255180" y="497675"/>
                </a:moveTo>
                <a:lnTo>
                  <a:pt x="0" y="497675"/>
                </a:lnTo>
                <a:lnTo>
                  <a:pt x="0" y="0"/>
                </a:lnTo>
                <a:lnTo>
                  <a:pt x="7255180" y="0"/>
                </a:lnTo>
                <a:lnTo>
                  <a:pt x="7255180" y="497675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40"/>
              <a:t>Dashboards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990554" y="7095333"/>
            <a:ext cx="8166100" cy="259715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65"/>
              </a:spcBef>
            </a:pPr>
            <a:r>
              <a:rPr dirty="0" sz="2900" spc="130">
                <a:solidFill>
                  <a:srgbClr val="252161"/>
                </a:solidFill>
                <a:latin typeface="Times New Roman"/>
                <a:cs typeface="Times New Roman"/>
              </a:rPr>
              <a:t>Stock</a:t>
            </a:r>
            <a:r>
              <a:rPr dirty="0" sz="2900" spc="-55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75">
                <a:solidFill>
                  <a:srgbClr val="252161"/>
                </a:solidFill>
                <a:latin typeface="Times New Roman"/>
                <a:cs typeface="Times New Roman"/>
              </a:rPr>
              <a:t>Market</a:t>
            </a:r>
            <a:r>
              <a:rPr dirty="0" sz="2900" spc="-5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80">
                <a:solidFill>
                  <a:srgbClr val="252161"/>
                </a:solidFill>
                <a:latin typeface="Times New Roman"/>
                <a:cs typeface="Times New Roman"/>
              </a:rPr>
              <a:t>Performance</a:t>
            </a:r>
            <a:r>
              <a:rPr dirty="0" sz="2900" spc="-55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30">
                <a:solidFill>
                  <a:srgbClr val="252161"/>
                </a:solidFill>
                <a:latin typeface="Times New Roman"/>
                <a:cs typeface="Times New Roman"/>
              </a:rPr>
              <a:t>Overview</a:t>
            </a:r>
            <a:endParaRPr sz="29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16399"/>
              </a:lnSpc>
            </a:pP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Provides</a:t>
            </a:r>
            <a:r>
              <a:rPr dirty="0" sz="2900" spc="35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</a:t>
            </a:r>
            <a:r>
              <a:rPr dirty="0" sz="2900" spc="35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consolidated</a:t>
            </a:r>
            <a:r>
              <a:rPr dirty="0" sz="2900" spc="35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 spc="95">
                <a:solidFill>
                  <a:srgbClr val="252161"/>
                </a:solidFill>
                <a:latin typeface="Georgia"/>
                <a:cs typeface="Georgia"/>
              </a:rPr>
              <a:t>view</a:t>
            </a:r>
            <a:r>
              <a:rPr dirty="0" sz="2900" spc="355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of</a:t>
            </a:r>
            <a:r>
              <a:rPr dirty="0" sz="2900" spc="35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 spc="60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2900" spc="35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price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trends,</a:t>
            </a:r>
            <a:r>
              <a:rPr dirty="0" sz="2900" spc="43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50">
                <a:solidFill>
                  <a:srgbClr val="252161"/>
                </a:solidFill>
                <a:latin typeface="Georgia"/>
                <a:cs typeface="Georgia"/>
              </a:rPr>
              <a:t>cumulative</a:t>
            </a:r>
            <a:r>
              <a:rPr dirty="0" sz="2900" spc="43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returns,</a:t>
            </a:r>
            <a:r>
              <a:rPr dirty="0" sz="2900" spc="43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900" spc="43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trading</a:t>
            </a:r>
            <a:r>
              <a:rPr dirty="0" sz="2900" spc="43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60">
                <a:solidFill>
                  <a:srgbClr val="252161"/>
                </a:solidFill>
                <a:latin typeface="Georgia"/>
                <a:cs typeface="Georgia"/>
              </a:rPr>
              <a:t>activity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across</a:t>
            </a:r>
            <a:r>
              <a:rPr dirty="0" sz="2900" spc="38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selected</a:t>
            </a:r>
            <a:r>
              <a:rPr dirty="0" sz="2900" spc="38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 spc="55">
                <a:solidFill>
                  <a:srgbClr val="252161"/>
                </a:solidFill>
                <a:latin typeface="Georgia"/>
                <a:cs typeface="Georgia"/>
              </a:rPr>
              <a:t>stocks</a:t>
            </a:r>
            <a:r>
              <a:rPr dirty="0" sz="2900" spc="385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 spc="60">
                <a:solidFill>
                  <a:srgbClr val="252161"/>
                </a:solidFill>
                <a:latin typeface="Georgia"/>
                <a:cs typeface="Georgia"/>
              </a:rPr>
              <a:t>to</a:t>
            </a:r>
            <a:r>
              <a:rPr dirty="0" sz="2900" spc="38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understand</a:t>
            </a:r>
            <a:r>
              <a:rPr dirty="0" sz="2900" spc="38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overall </a:t>
            </a:r>
            <a:r>
              <a:rPr dirty="0" sz="2900" spc="50">
                <a:solidFill>
                  <a:srgbClr val="252161"/>
                </a:solidFill>
                <a:latin typeface="Georgia"/>
                <a:cs typeface="Georgia"/>
              </a:rPr>
              <a:t>market</a:t>
            </a:r>
            <a:r>
              <a:rPr dirty="0" sz="2900" spc="-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behaviour.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638480" y="7153281"/>
            <a:ext cx="6185535" cy="4692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00" spc="135">
                <a:solidFill>
                  <a:srgbClr val="252161"/>
                </a:solidFill>
                <a:latin typeface="Times New Roman"/>
                <a:cs typeface="Times New Roman"/>
              </a:rPr>
              <a:t>Portfolio</a:t>
            </a:r>
            <a:r>
              <a:rPr dirty="0" sz="2900" spc="-7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695">
                <a:solidFill>
                  <a:srgbClr val="252161"/>
                </a:solidFill>
                <a:latin typeface="Times New Roman"/>
                <a:cs typeface="Times New Roman"/>
              </a:rPr>
              <a:t>C</a:t>
            </a:r>
            <a:r>
              <a:rPr dirty="0" sz="2900" spc="-7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45">
                <a:solidFill>
                  <a:srgbClr val="252161"/>
                </a:solidFill>
                <a:latin typeface="Times New Roman"/>
                <a:cs typeface="Times New Roman"/>
              </a:rPr>
              <a:t>Trading</a:t>
            </a:r>
            <a:r>
              <a:rPr dirty="0" sz="2900" spc="-7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05">
                <a:solidFill>
                  <a:srgbClr val="252161"/>
                </a:solidFill>
                <a:latin typeface="Times New Roman"/>
                <a:cs typeface="Times New Roman"/>
              </a:rPr>
              <a:t>Activity</a:t>
            </a:r>
            <a:r>
              <a:rPr dirty="0" sz="2900" spc="-65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85">
                <a:solidFill>
                  <a:srgbClr val="252161"/>
                </a:solidFill>
                <a:latin typeface="Times New Roman"/>
                <a:cs typeface="Times New Roman"/>
              </a:rPr>
              <a:t>Analysis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638480" y="7597109"/>
            <a:ext cx="8166100" cy="156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399"/>
              </a:lnSpc>
              <a:spcBef>
                <a:spcPts val="95"/>
              </a:spcBef>
            </a:pP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Analyzes</a:t>
            </a:r>
            <a:r>
              <a:rPr dirty="0" sz="2900" spc="345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2900" spc="350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allocation,</a:t>
            </a:r>
            <a:r>
              <a:rPr dirty="0" sz="2900" spc="350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900" spc="75">
                <a:solidFill>
                  <a:srgbClr val="252161"/>
                </a:solidFill>
                <a:latin typeface="Georgia"/>
                <a:cs typeface="Georgia"/>
              </a:rPr>
              <a:t>buy</a:t>
            </a:r>
            <a:r>
              <a:rPr dirty="0" sz="2900" spc="345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900" spc="95">
                <a:solidFill>
                  <a:srgbClr val="252161"/>
                </a:solidFill>
                <a:latin typeface="Georgia"/>
                <a:cs typeface="Georgia"/>
              </a:rPr>
              <a:t>vs</a:t>
            </a:r>
            <a:r>
              <a:rPr dirty="0" sz="2900" spc="350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900" spc="-20">
                <a:solidFill>
                  <a:srgbClr val="252161"/>
                </a:solidFill>
                <a:latin typeface="Georgia"/>
                <a:cs typeface="Georgia"/>
              </a:rPr>
              <a:t>sell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distribution,</a:t>
            </a:r>
            <a:r>
              <a:rPr dirty="0" sz="2900" spc="6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900" spc="6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trading</a:t>
            </a:r>
            <a:r>
              <a:rPr dirty="0" sz="2900" spc="6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55">
                <a:solidFill>
                  <a:srgbClr val="252161"/>
                </a:solidFill>
                <a:latin typeface="Georgia"/>
                <a:cs typeface="Georgia"/>
              </a:rPr>
              <a:t>frequency</a:t>
            </a:r>
            <a:r>
              <a:rPr dirty="0" sz="2900" spc="6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60">
                <a:solidFill>
                  <a:srgbClr val="252161"/>
                </a:solidFill>
                <a:latin typeface="Georgia"/>
                <a:cs typeface="Georgia"/>
              </a:rPr>
              <a:t>to</a:t>
            </a:r>
            <a:r>
              <a:rPr dirty="0" sz="2900" spc="6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35">
                <a:solidFill>
                  <a:srgbClr val="252161"/>
                </a:solidFill>
                <a:latin typeface="Georgia"/>
                <a:cs typeface="Georgia"/>
              </a:rPr>
              <a:t>evaluate </a:t>
            </a:r>
            <a:r>
              <a:rPr dirty="0" sz="2900" spc="55">
                <a:solidFill>
                  <a:srgbClr val="252161"/>
                </a:solidFill>
                <a:latin typeface="Georgia"/>
                <a:cs typeface="Georgia"/>
              </a:rPr>
              <a:t>investment</a:t>
            </a:r>
            <a:r>
              <a:rPr dirty="0" sz="29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behavior</a:t>
            </a:r>
            <a:r>
              <a:rPr dirty="0" sz="29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9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transaction</a:t>
            </a:r>
            <a:r>
              <a:rPr dirty="0" sz="29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patterns.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15156" y="1155494"/>
            <a:ext cx="7255509" cy="497840"/>
          </a:xfrm>
          <a:custGeom>
            <a:avLst/>
            <a:gdLst/>
            <a:ahLst/>
            <a:cxnLst/>
            <a:rect l="l" t="t" r="r" b="b"/>
            <a:pathLst>
              <a:path w="7255509" h="497839">
                <a:moveTo>
                  <a:pt x="7255180" y="497675"/>
                </a:moveTo>
                <a:lnTo>
                  <a:pt x="0" y="497675"/>
                </a:lnTo>
                <a:lnTo>
                  <a:pt x="0" y="0"/>
                </a:lnTo>
                <a:lnTo>
                  <a:pt x="7255180" y="0"/>
                </a:lnTo>
                <a:lnTo>
                  <a:pt x="7255180" y="497675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4713" y="2461248"/>
            <a:ext cx="7591424" cy="42671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175" y="2461248"/>
            <a:ext cx="7610474" cy="4238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40"/>
              <a:t>Dashboards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16000" y="7236312"/>
            <a:ext cx="5223510" cy="4692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00" spc="140">
                <a:solidFill>
                  <a:srgbClr val="252161"/>
                </a:solidFill>
                <a:latin typeface="Times New Roman"/>
                <a:cs typeface="Times New Roman"/>
              </a:rPr>
              <a:t>Profitability</a:t>
            </a:r>
            <a:r>
              <a:rPr dirty="0" sz="2900" spc="-7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695">
                <a:solidFill>
                  <a:srgbClr val="252161"/>
                </a:solidFill>
                <a:latin typeface="Times New Roman"/>
                <a:cs typeface="Times New Roman"/>
              </a:rPr>
              <a:t>C</a:t>
            </a:r>
            <a:r>
              <a:rPr dirty="0" sz="2900" spc="-7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35">
                <a:solidFill>
                  <a:srgbClr val="252161"/>
                </a:solidFill>
                <a:latin typeface="Times New Roman"/>
                <a:cs typeface="Times New Roman"/>
              </a:rPr>
              <a:t>Portfolio</a:t>
            </a:r>
            <a:r>
              <a:rPr dirty="0" sz="2900" spc="-65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65">
                <a:solidFill>
                  <a:srgbClr val="252161"/>
                </a:solidFill>
                <a:latin typeface="Times New Roman"/>
                <a:cs typeface="Times New Roman"/>
              </a:rPr>
              <a:t>Health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16000" y="7680139"/>
            <a:ext cx="8166100" cy="156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399"/>
              </a:lnSpc>
              <a:spcBef>
                <a:spcPts val="95"/>
              </a:spcBef>
            </a:pP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Highlights</a:t>
            </a:r>
            <a:r>
              <a:rPr dirty="0" sz="2900" spc="535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2900" spc="54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profit</a:t>
            </a:r>
            <a:r>
              <a:rPr dirty="0" sz="2900" spc="54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or</a:t>
            </a:r>
            <a:r>
              <a:rPr dirty="0" sz="2900" spc="54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loss,</a:t>
            </a:r>
            <a:r>
              <a:rPr dirty="0" sz="2900" spc="54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900" spc="40">
                <a:solidFill>
                  <a:srgbClr val="252161"/>
                </a:solidFill>
                <a:latin typeface="Georgia"/>
                <a:cs typeface="Georgia"/>
              </a:rPr>
              <a:t>invested </a:t>
            </a:r>
            <a:r>
              <a:rPr dirty="0" sz="2900" spc="60">
                <a:solidFill>
                  <a:srgbClr val="252161"/>
                </a:solidFill>
                <a:latin typeface="Georgia"/>
                <a:cs typeface="Georgia"/>
              </a:rPr>
              <a:t>versus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50">
                <a:solidFill>
                  <a:srgbClr val="252161"/>
                </a:solidFill>
                <a:latin typeface="Georgia"/>
                <a:cs typeface="Georgia"/>
              </a:rPr>
              <a:t>market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50">
                <a:solidFill>
                  <a:srgbClr val="252161"/>
                </a:solidFill>
                <a:latin typeface="Georgia"/>
                <a:cs typeface="Georgia"/>
              </a:rPr>
              <a:t>value</a:t>
            </a:r>
            <a:r>
              <a:rPr dirty="0" sz="29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trends,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overall</a:t>
            </a:r>
            <a:r>
              <a:rPr dirty="0" sz="29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portfolio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health</a:t>
            </a:r>
            <a:r>
              <a:rPr dirty="0" sz="2900" spc="1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across</a:t>
            </a:r>
            <a:r>
              <a:rPr dirty="0" sz="2900" spc="1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stocks.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645649" y="7236627"/>
            <a:ext cx="6749415" cy="4692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00" spc="95">
                <a:solidFill>
                  <a:srgbClr val="252161"/>
                </a:solidFill>
                <a:latin typeface="Times New Roman"/>
                <a:cs typeface="Times New Roman"/>
              </a:rPr>
              <a:t>Risk</a:t>
            </a:r>
            <a:r>
              <a:rPr dirty="0" sz="2900" spc="-6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695">
                <a:solidFill>
                  <a:srgbClr val="252161"/>
                </a:solidFill>
                <a:latin typeface="Times New Roman"/>
                <a:cs typeface="Times New Roman"/>
              </a:rPr>
              <a:t>C</a:t>
            </a:r>
            <a:r>
              <a:rPr dirty="0" sz="2900" spc="-6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35">
                <a:solidFill>
                  <a:srgbClr val="252161"/>
                </a:solidFill>
                <a:latin typeface="Times New Roman"/>
                <a:cs typeface="Times New Roman"/>
              </a:rPr>
              <a:t>Sub-</a:t>
            </a:r>
            <a:r>
              <a:rPr dirty="0" sz="2900" spc="145">
                <a:solidFill>
                  <a:srgbClr val="252161"/>
                </a:solidFill>
                <a:latin typeface="Times New Roman"/>
                <a:cs typeface="Times New Roman"/>
              </a:rPr>
              <a:t>Sector</a:t>
            </a:r>
            <a:r>
              <a:rPr dirty="0" sz="2900" spc="-6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80">
                <a:solidFill>
                  <a:srgbClr val="252161"/>
                </a:solidFill>
                <a:latin typeface="Times New Roman"/>
                <a:cs typeface="Times New Roman"/>
              </a:rPr>
              <a:t>Performance</a:t>
            </a:r>
            <a:r>
              <a:rPr dirty="0" sz="2900" spc="-6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900" spc="155">
                <a:solidFill>
                  <a:srgbClr val="252161"/>
                </a:solidFill>
                <a:latin typeface="Times New Roman"/>
                <a:cs typeface="Times New Roman"/>
              </a:rPr>
              <a:t>Insights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645649" y="7680111"/>
            <a:ext cx="8166100" cy="1054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  <a:tabLst>
                <a:tab pos="2206625" algn="l"/>
                <a:tab pos="2499360" algn="l"/>
                <a:tab pos="3451860" algn="l"/>
                <a:tab pos="3890645" algn="l"/>
                <a:tab pos="5137785" algn="l"/>
                <a:tab pos="6155690" algn="l"/>
                <a:tab pos="6276340" algn="l"/>
                <a:tab pos="6842125" algn="l"/>
              </a:tabLst>
            </a:pP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Compares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20">
                <a:solidFill>
                  <a:srgbClr val="252161"/>
                </a:solidFill>
                <a:latin typeface="Georgia"/>
                <a:cs typeface="Georgia"/>
              </a:rPr>
              <a:t>risk,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return,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25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	</a:t>
            </a:r>
            <a:r>
              <a:rPr dirty="0" sz="2900" spc="40">
                <a:solidFill>
                  <a:srgbClr val="252161"/>
                </a:solidFill>
                <a:latin typeface="Georgia"/>
                <a:cs typeface="Georgia"/>
              </a:rPr>
              <a:t>cumulative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performance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across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sub-</a:t>
            </a:r>
            <a:r>
              <a:rPr dirty="0" sz="2900" spc="35">
                <a:solidFill>
                  <a:srgbClr val="252161"/>
                </a:solidFill>
                <a:latin typeface="Georgia"/>
                <a:cs typeface="Georgia"/>
              </a:rPr>
              <a:t>sectors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35">
                <a:solidFill>
                  <a:srgbClr val="252161"/>
                </a:solidFill>
                <a:latin typeface="Georgia"/>
                <a:cs typeface="Georgia"/>
              </a:rPr>
              <a:t>to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35">
                <a:solidFill>
                  <a:srgbClr val="252161"/>
                </a:solidFill>
                <a:latin typeface="Georgia"/>
                <a:cs typeface="Georgia"/>
              </a:rPr>
              <a:t>identify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645649" y="8779677"/>
            <a:ext cx="6261735" cy="4692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stable</a:t>
            </a:r>
            <a:r>
              <a:rPr dirty="0" sz="2900" spc="4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90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high-risk</a:t>
            </a:r>
            <a:r>
              <a:rPr dirty="0" sz="2900" spc="55">
                <a:solidFill>
                  <a:srgbClr val="252161"/>
                </a:solidFill>
                <a:latin typeface="Georgia"/>
                <a:cs typeface="Georgia"/>
              </a:rPr>
              <a:t> investment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areas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13872" y="1397024"/>
            <a:ext cx="6672580" cy="585470"/>
          </a:xfrm>
          <a:custGeom>
            <a:avLst/>
            <a:gdLst/>
            <a:ahLst/>
            <a:cxnLst/>
            <a:rect l="l" t="t" r="r" b="b"/>
            <a:pathLst>
              <a:path w="6672580" h="585469">
                <a:moveTo>
                  <a:pt x="6672257" y="585165"/>
                </a:moveTo>
                <a:lnTo>
                  <a:pt x="0" y="585165"/>
                </a:lnTo>
                <a:lnTo>
                  <a:pt x="0" y="0"/>
                </a:lnTo>
                <a:lnTo>
                  <a:pt x="6672257" y="0"/>
                </a:lnTo>
                <a:lnTo>
                  <a:pt x="6672257" y="585165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1065369" y="2759862"/>
            <a:ext cx="6943725" cy="4570095"/>
            <a:chOff x="11065369" y="2759862"/>
            <a:chExt cx="6943725" cy="45700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5369" y="2759862"/>
              <a:ext cx="6943619" cy="455933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2449085" y="2793908"/>
              <a:ext cx="1556385" cy="1985010"/>
            </a:xfrm>
            <a:custGeom>
              <a:avLst/>
              <a:gdLst/>
              <a:ahLst/>
              <a:cxnLst/>
              <a:rect l="l" t="t" r="r" b="b"/>
              <a:pathLst>
                <a:path w="1556384" h="1985010">
                  <a:moveTo>
                    <a:pt x="1555974" y="1836105"/>
                  </a:moveTo>
                  <a:lnTo>
                    <a:pt x="201084" y="1984826"/>
                  </a:lnTo>
                  <a:lnTo>
                    <a:pt x="0" y="148721"/>
                  </a:lnTo>
                  <a:lnTo>
                    <a:pt x="1354889" y="0"/>
                  </a:lnTo>
                  <a:lnTo>
                    <a:pt x="1555974" y="1836105"/>
                  </a:lnTo>
                  <a:close/>
                </a:path>
              </a:pathLst>
            </a:custGeom>
            <a:solidFill>
              <a:srgbClr val="A3C2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626962" y="3643539"/>
              <a:ext cx="219075" cy="26670"/>
            </a:xfrm>
            <a:custGeom>
              <a:avLst/>
              <a:gdLst/>
              <a:ahLst/>
              <a:cxnLst/>
              <a:rect l="l" t="t" r="r" b="b"/>
              <a:pathLst>
                <a:path w="219075" h="26670">
                  <a:moveTo>
                    <a:pt x="10183" y="26643"/>
                  </a:moveTo>
                  <a:lnTo>
                    <a:pt x="4785" y="26643"/>
                  </a:lnTo>
                  <a:lnTo>
                    <a:pt x="326" y="22335"/>
                  </a:lnTo>
                  <a:lnTo>
                    <a:pt x="0" y="11347"/>
                  </a:lnTo>
                  <a:lnTo>
                    <a:pt x="4352" y="6720"/>
                  </a:lnTo>
                  <a:lnTo>
                    <a:pt x="208157" y="653"/>
                  </a:lnTo>
                  <a:lnTo>
                    <a:pt x="213751" y="0"/>
                  </a:lnTo>
                  <a:lnTo>
                    <a:pt x="218324" y="4839"/>
                  </a:lnTo>
                  <a:lnTo>
                    <a:pt x="218651" y="15942"/>
                  </a:lnTo>
                  <a:lnTo>
                    <a:pt x="214298" y="20569"/>
                  </a:lnTo>
                  <a:lnTo>
                    <a:pt x="10183" y="26643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5369" y="3052193"/>
              <a:ext cx="3902235" cy="427770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2660" y="3439909"/>
              <a:ext cx="2416329" cy="387063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3086385" y="5182526"/>
              <a:ext cx="3027045" cy="2128520"/>
            </a:xfrm>
            <a:custGeom>
              <a:avLst/>
              <a:gdLst/>
              <a:ahLst/>
              <a:cxnLst/>
              <a:rect l="l" t="t" r="r" b="b"/>
              <a:pathLst>
                <a:path w="3027044" h="2128520">
                  <a:moveTo>
                    <a:pt x="540575" y="0"/>
                  </a:moveTo>
                  <a:lnTo>
                    <a:pt x="257606" y="0"/>
                  </a:lnTo>
                  <a:lnTo>
                    <a:pt x="0" y="2128024"/>
                  </a:lnTo>
                  <a:lnTo>
                    <a:pt x="141490" y="2128024"/>
                  </a:lnTo>
                  <a:lnTo>
                    <a:pt x="540575" y="0"/>
                  </a:lnTo>
                  <a:close/>
                </a:path>
                <a:path w="3027044" h="2128520">
                  <a:moveTo>
                    <a:pt x="3026816" y="2128024"/>
                  </a:moveTo>
                  <a:lnTo>
                    <a:pt x="2769209" y="0"/>
                  </a:lnTo>
                  <a:lnTo>
                    <a:pt x="2486241" y="0"/>
                  </a:lnTo>
                  <a:lnTo>
                    <a:pt x="2885325" y="2128024"/>
                  </a:lnTo>
                  <a:lnTo>
                    <a:pt x="3026816" y="2128024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762882" y="5044845"/>
              <a:ext cx="3673475" cy="174625"/>
            </a:xfrm>
            <a:custGeom>
              <a:avLst/>
              <a:gdLst/>
              <a:ahLst/>
              <a:cxnLst/>
              <a:rect l="l" t="t" r="r" b="b"/>
              <a:pathLst>
                <a:path w="3673475" h="174625">
                  <a:moveTo>
                    <a:pt x="3616997" y="174386"/>
                  </a:moveTo>
                  <a:lnTo>
                    <a:pt x="56457" y="174386"/>
                  </a:lnTo>
                  <a:lnTo>
                    <a:pt x="34481" y="169945"/>
                  </a:lnTo>
                  <a:lnTo>
                    <a:pt x="16536" y="157831"/>
                  </a:lnTo>
                  <a:lnTo>
                    <a:pt x="4436" y="139865"/>
                  </a:lnTo>
                  <a:lnTo>
                    <a:pt x="0" y="117864"/>
                  </a:lnTo>
                  <a:lnTo>
                    <a:pt x="0" y="56522"/>
                  </a:lnTo>
                  <a:lnTo>
                    <a:pt x="4436" y="34521"/>
                  </a:lnTo>
                  <a:lnTo>
                    <a:pt x="16536" y="16554"/>
                  </a:lnTo>
                  <a:lnTo>
                    <a:pt x="34481" y="4441"/>
                  </a:lnTo>
                  <a:lnTo>
                    <a:pt x="56457" y="0"/>
                  </a:lnTo>
                  <a:lnTo>
                    <a:pt x="3616997" y="0"/>
                  </a:lnTo>
                  <a:lnTo>
                    <a:pt x="3638972" y="4441"/>
                  </a:lnTo>
                  <a:lnTo>
                    <a:pt x="3656918" y="16554"/>
                  </a:lnTo>
                  <a:lnTo>
                    <a:pt x="3669018" y="34521"/>
                  </a:lnTo>
                  <a:lnTo>
                    <a:pt x="3673454" y="56522"/>
                  </a:lnTo>
                  <a:lnTo>
                    <a:pt x="3673454" y="117864"/>
                  </a:lnTo>
                  <a:lnTo>
                    <a:pt x="3669018" y="139865"/>
                  </a:lnTo>
                  <a:lnTo>
                    <a:pt x="3656918" y="157831"/>
                  </a:lnTo>
                  <a:lnTo>
                    <a:pt x="3638972" y="169945"/>
                  </a:lnTo>
                  <a:lnTo>
                    <a:pt x="3616997" y="174386"/>
                  </a:lnTo>
                  <a:close/>
                </a:path>
              </a:pathLst>
            </a:custGeom>
            <a:solidFill>
              <a:srgbClr val="99BA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50274" y="4025460"/>
              <a:ext cx="172430" cy="15774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4530497" y="4344537"/>
              <a:ext cx="1555750" cy="713740"/>
            </a:xfrm>
            <a:custGeom>
              <a:avLst/>
              <a:gdLst/>
              <a:ahLst/>
              <a:cxnLst/>
              <a:rect l="l" t="t" r="r" b="b"/>
              <a:pathLst>
                <a:path w="1555750" h="713739">
                  <a:moveTo>
                    <a:pt x="1555458" y="713155"/>
                  </a:moveTo>
                  <a:lnTo>
                    <a:pt x="268596" y="713155"/>
                  </a:lnTo>
                  <a:lnTo>
                    <a:pt x="261155" y="712588"/>
                  </a:lnTo>
                  <a:lnTo>
                    <a:pt x="218300" y="686559"/>
                  </a:lnTo>
                  <a:lnTo>
                    <a:pt x="2563" y="51477"/>
                  </a:lnTo>
                  <a:lnTo>
                    <a:pt x="0" y="31440"/>
                  </a:lnTo>
                  <a:lnTo>
                    <a:pt x="5626" y="15077"/>
                  </a:lnTo>
                  <a:lnTo>
                    <a:pt x="18335" y="4045"/>
                  </a:lnTo>
                  <a:lnTo>
                    <a:pt x="37016" y="0"/>
                  </a:lnTo>
                  <a:lnTo>
                    <a:pt x="896739" y="0"/>
                  </a:lnTo>
                  <a:lnTo>
                    <a:pt x="938067" y="15077"/>
                  </a:lnTo>
                  <a:lnTo>
                    <a:pt x="965123" y="51477"/>
                  </a:lnTo>
                  <a:lnTo>
                    <a:pt x="1156439" y="631975"/>
                  </a:lnTo>
                  <a:lnTo>
                    <a:pt x="1474371" y="631975"/>
                  </a:lnTo>
                  <a:lnTo>
                    <a:pt x="1505934" y="638355"/>
                  </a:lnTo>
                  <a:lnTo>
                    <a:pt x="1531708" y="655752"/>
                  </a:lnTo>
                  <a:lnTo>
                    <a:pt x="1549086" y="681556"/>
                  </a:lnTo>
                  <a:lnTo>
                    <a:pt x="1555458" y="713155"/>
                  </a:lnTo>
                  <a:close/>
                </a:path>
              </a:pathLst>
            </a:custGeom>
            <a:solidFill>
              <a:srgbClr val="1D1D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61031" y="4619285"/>
              <a:ext cx="167304" cy="16370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01172" y="709649"/>
            <a:ext cx="5836285" cy="12782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60"/>
              <a:t>Conclusion</a:t>
            </a:r>
          </a:p>
        </p:txBody>
      </p:sp>
      <p:sp>
        <p:nvSpPr>
          <p:cNvPr id="16" name="object 16" descr=""/>
          <p:cNvSpPr/>
          <p:nvPr/>
        </p:nvSpPr>
        <p:spPr>
          <a:xfrm>
            <a:off x="1031164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481345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93197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382440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83284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5470" y="2513883"/>
            <a:ext cx="102343" cy="10234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191809" y="2227414"/>
            <a:ext cx="9795510" cy="6511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900"/>
              </a:lnSpc>
              <a:spcBef>
                <a:spcPts val="95"/>
              </a:spcBef>
            </a:pP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This</a:t>
            </a:r>
            <a:r>
              <a:rPr dirty="0" sz="2800" spc="4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50">
                <a:solidFill>
                  <a:srgbClr val="252161"/>
                </a:solidFill>
                <a:latin typeface="Georgia"/>
                <a:cs typeface="Georgia"/>
              </a:rPr>
              <a:t>project</a:t>
            </a:r>
            <a:r>
              <a:rPr dirty="0" sz="2800" spc="4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45">
                <a:solidFill>
                  <a:srgbClr val="252161"/>
                </a:solidFill>
                <a:latin typeface="Georgia"/>
                <a:cs typeface="Georgia"/>
              </a:rPr>
              <a:t>demonstrates</a:t>
            </a:r>
            <a:r>
              <a:rPr dirty="0" sz="2800" spc="4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a</a:t>
            </a:r>
            <a:r>
              <a:rPr dirty="0" sz="2800" spc="4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45">
                <a:solidFill>
                  <a:srgbClr val="252161"/>
                </a:solidFill>
                <a:latin typeface="Georgia"/>
                <a:cs typeface="Georgia"/>
              </a:rPr>
              <a:t>complete</a:t>
            </a:r>
            <a:r>
              <a:rPr dirty="0" sz="2800" spc="4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end-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to-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end</a:t>
            </a:r>
            <a:r>
              <a:rPr dirty="0" sz="2800" spc="4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35">
                <a:solidFill>
                  <a:srgbClr val="252161"/>
                </a:solidFill>
                <a:latin typeface="Georgia"/>
                <a:cs typeface="Georgia"/>
              </a:rPr>
              <a:t>analytics </a:t>
            </a:r>
            <a:r>
              <a:rPr dirty="0" sz="2800" spc="75">
                <a:solidFill>
                  <a:srgbClr val="252161"/>
                </a:solidFill>
                <a:latin typeface="Georgia"/>
                <a:cs typeface="Georgia"/>
              </a:rPr>
              <a:t>system</a:t>
            </a:r>
            <a:r>
              <a:rPr dirty="0" sz="2800" spc="395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2800" spc="40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 spc="65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2800" spc="40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trading</a:t>
            </a:r>
            <a:r>
              <a:rPr dirty="0" sz="2800" spc="395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800" spc="40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 spc="60">
                <a:solidFill>
                  <a:srgbClr val="252161"/>
                </a:solidFill>
                <a:latin typeface="Georgia"/>
                <a:cs typeface="Georgia"/>
              </a:rPr>
              <a:t>investment</a:t>
            </a:r>
            <a:r>
              <a:rPr dirty="0" sz="2800" spc="400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performance analysis</a:t>
            </a:r>
            <a:endParaRPr sz="2800">
              <a:latin typeface="Georgia"/>
              <a:cs typeface="Georgia"/>
            </a:endParaRPr>
          </a:p>
          <a:p>
            <a:pPr algn="just" marL="12700" marR="5080">
              <a:lnSpc>
                <a:spcPct val="116900"/>
              </a:lnSpc>
            </a:pP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Raw</a:t>
            </a:r>
            <a:r>
              <a:rPr dirty="0" sz="2800" spc="245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800" spc="65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2800" spc="250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price</a:t>
            </a:r>
            <a:r>
              <a:rPr dirty="0" sz="2800" spc="250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800" spc="250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2800" spc="250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transaction</a:t>
            </a:r>
            <a:r>
              <a:rPr dirty="0" sz="2800" spc="250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800" spc="250">
                <a:solidFill>
                  <a:srgbClr val="252161"/>
                </a:solidFill>
                <a:latin typeface="Georgia"/>
                <a:cs typeface="Georgia"/>
              </a:rPr>
              <a:t>   </a:t>
            </a:r>
            <a:r>
              <a:rPr dirty="0" sz="2800" spc="-25">
                <a:solidFill>
                  <a:srgbClr val="252161"/>
                </a:solidFill>
                <a:latin typeface="Georgia"/>
                <a:cs typeface="Georgia"/>
              </a:rPr>
              <a:t>are 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systematically</a:t>
            </a:r>
            <a:r>
              <a:rPr dirty="0" sz="2800" spc="335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transformed</a:t>
            </a:r>
            <a:r>
              <a:rPr dirty="0" sz="2800" spc="335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into</a:t>
            </a:r>
            <a:r>
              <a:rPr dirty="0" sz="2800" spc="335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 spc="45">
                <a:solidFill>
                  <a:srgbClr val="252161"/>
                </a:solidFill>
                <a:latin typeface="Georgia"/>
                <a:cs typeface="Georgia"/>
              </a:rPr>
              <a:t>analytics-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ready</a:t>
            </a:r>
            <a:r>
              <a:rPr dirty="0" sz="2800" spc="335">
                <a:solidFill>
                  <a:srgbClr val="252161"/>
                </a:solidFill>
                <a:latin typeface="Georgia"/>
                <a:cs typeface="Georgia"/>
              </a:rPr>
              <a:t> 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datasets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using</a:t>
            </a:r>
            <a:r>
              <a:rPr dirty="0" sz="2800" spc="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a</a:t>
            </a:r>
            <a:r>
              <a:rPr dirty="0" sz="28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45">
                <a:solidFill>
                  <a:srgbClr val="252161"/>
                </a:solidFill>
                <a:latin typeface="Georgia"/>
                <a:cs typeface="Georgia"/>
              </a:rPr>
              <a:t>layered</a:t>
            </a:r>
            <a:r>
              <a:rPr dirty="0" sz="2800" spc="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pipeline</a:t>
            </a:r>
            <a:endParaRPr sz="2800">
              <a:latin typeface="Georgia"/>
              <a:cs typeface="Georgia"/>
            </a:endParaRPr>
          </a:p>
          <a:p>
            <a:pPr marL="12700" marR="5080">
              <a:lnSpc>
                <a:spcPct val="116900"/>
              </a:lnSpc>
              <a:tabLst>
                <a:tab pos="970915" algn="l"/>
                <a:tab pos="1586230" algn="l"/>
                <a:tab pos="2930525" algn="l"/>
                <a:tab pos="3176270" algn="l"/>
                <a:tab pos="4782185" algn="l"/>
                <a:tab pos="5323840" algn="l"/>
                <a:tab pos="6933565" algn="l"/>
                <a:tab pos="7005955" algn="l"/>
                <a:tab pos="8070850" algn="l"/>
                <a:tab pos="9180195" algn="l"/>
              </a:tabLst>
            </a:pPr>
            <a:r>
              <a:rPr dirty="0" sz="2800" spc="-25">
                <a:solidFill>
                  <a:srgbClr val="252161"/>
                </a:solidFill>
                <a:latin typeface="Georgia"/>
                <a:cs typeface="Georgia"/>
              </a:rPr>
              <a:t>The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Medallion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40">
                <a:solidFill>
                  <a:srgbClr val="252161"/>
                </a:solidFill>
                <a:latin typeface="Georgia"/>
                <a:cs typeface="Georgia"/>
              </a:rPr>
              <a:t>Architecture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35">
                <a:solidFill>
                  <a:srgbClr val="252161"/>
                </a:solidFill>
                <a:latin typeface="Georgia"/>
                <a:cs typeface="Georgia"/>
              </a:rPr>
              <a:t>ensures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clear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separation </a:t>
            </a:r>
            <a:r>
              <a:rPr dirty="0" sz="2800" spc="70">
                <a:solidFill>
                  <a:srgbClr val="252161"/>
                </a:solidFill>
                <a:latin typeface="Georgia"/>
                <a:cs typeface="Georgia"/>
              </a:rPr>
              <a:t>between</a:t>
            </a:r>
            <a:r>
              <a:rPr dirty="0" sz="2800" spc="1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ingestion,</a:t>
            </a:r>
            <a:r>
              <a:rPr dirty="0" sz="2800" spc="1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cleaning,</a:t>
            </a:r>
            <a:r>
              <a:rPr dirty="0" sz="2800" spc="1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800" spc="1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analytical</a:t>
            </a:r>
            <a:r>
              <a:rPr dirty="0" sz="2800" spc="1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processing Apache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Airflow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enables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automated,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repeatable,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25">
                <a:solidFill>
                  <a:srgbClr val="252161"/>
                </a:solidFill>
                <a:latin typeface="Georgia"/>
                <a:cs typeface="Georgia"/>
              </a:rPr>
              <a:t>and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monitored</a:t>
            </a:r>
            <a:r>
              <a:rPr dirty="0" sz="28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execution</a:t>
            </a:r>
            <a:r>
              <a:rPr dirty="0" sz="28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of</a:t>
            </a:r>
            <a:r>
              <a:rPr dirty="0" sz="28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60">
                <a:solidFill>
                  <a:srgbClr val="252161"/>
                </a:solidFill>
                <a:latin typeface="Georgia"/>
                <a:cs typeface="Georgia"/>
              </a:rPr>
              <a:t>the</a:t>
            </a:r>
            <a:r>
              <a:rPr dirty="0" sz="28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pipeline</a:t>
            </a:r>
            <a:endParaRPr sz="2800">
              <a:latin typeface="Georgia"/>
              <a:cs typeface="Georgia"/>
            </a:endParaRPr>
          </a:p>
          <a:p>
            <a:pPr algn="just" marL="12700" marR="5080">
              <a:lnSpc>
                <a:spcPct val="116900"/>
              </a:lnSpc>
            </a:pP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Power</a:t>
            </a:r>
            <a:r>
              <a:rPr dirty="0" sz="2800" spc="1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BI</a:t>
            </a:r>
            <a:r>
              <a:rPr dirty="0" sz="2800" spc="1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dashboards</a:t>
            </a:r>
            <a:r>
              <a:rPr dirty="0" sz="2800" spc="1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70">
                <a:solidFill>
                  <a:srgbClr val="252161"/>
                </a:solidFill>
                <a:latin typeface="Georgia"/>
                <a:cs typeface="Georgia"/>
              </a:rPr>
              <a:t>convert</a:t>
            </a:r>
            <a:r>
              <a:rPr dirty="0" sz="2800" spc="1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processed</a:t>
            </a:r>
            <a:r>
              <a:rPr dirty="0" sz="2800" spc="1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800" spc="1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into</a:t>
            </a:r>
            <a:r>
              <a:rPr dirty="0" sz="2800" spc="1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actionable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insights</a:t>
            </a:r>
            <a:r>
              <a:rPr dirty="0" sz="2800" spc="5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related</a:t>
            </a:r>
            <a:r>
              <a:rPr dirty="0" sz="2800" spc="5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65">
                <a:solidFill>
                  <a:srgbClr val="252161"/>
                </a:solidFill>
                <a:latin typeface="Georgia"/>
                <a:cs typeface="Georgia"/>
              </a:rPr>
              <a:t>to</a:t>
            </a:r>
            <a:r>
              <a:rPr dirty="0" sz="2800" spc="5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market</a:t>
            </a:r>
            <a:r>
              <a:rPr dirty="0" sz="2800" spc="5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trends,</a:t>
            </a:r>
            <a:r>
              <a:rPr dirty="0" sz="2800" spc="5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2800" spc="5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health,</a:t>
            </a:r>
            <a:r>
              <a:rPr dirty="0" sz="2800" spc="5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returns,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800" spc="-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20">
                <a:solidFill>
                  <a:srgbClr val="252161"/>
                </a:solidFill>
                <a:latin typeface="Georgia"/>
                <a:cs typeface="Georgia"/>
              </a:rPr>
              <a:t>risk</a:t>
            </a:r>
            <a:endParaRPr sz="2800">
              <a:latin typeface="Georgia"/>
              <a:cs typeface="Georgia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5470" y="4010652"/>
            <a:ext cx="102343" cy="10234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5470" y="5507421"/>
            <a:ext cx="102343" cy="10234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5470" y="6505268"/>
            <a:ext cx="102343" cy="102342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5470" y="7503114"/>
            <a:ext cx="102343" cy="1023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13872" y="1397024"/>
            <a:ext cx="6672580" cy="585470"/>
          </a:xfrm>
          <a:custGeom>
            <a:avLst/>
            <a:gdLst/>
            <a:ahLst/>
            <a:cxnLst/>
            <a:rect l="l" t="t" r="r" b="b"/>
            <a:pathLst>
              <a:path w="6672580" h="585469">
                <a:moveTo>
                  <a:pt x="6672257" y="585165"/>
                </a:moveTo>
                <a:lnTo>
                  <a:pt x="0" y="585165"/>
                </a:lnTo>
                <a:lnTo>
                  <a:pt x="0" y="0"/>
                </a:lnTo>
                <a:lnTo>
                  <a:pt x="6672257" y="0"/>
                </a:lnTo>
                <a:lnTo>
                  <a:pt x="6672257" y="585165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1172" y="709649"/>
            <a:ext cx="6986270" cy="12782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5"/>
              <a:t>Future</a:t>
            </a:r>
            <a:r>
              <a:rPr dirty="0" spc="-550"/>
              <a:t> </a:t>
            </a:r>
            <a:r>
              <a:rPr dirty="0" spc="114"/>
              <a:t>Scope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1031164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81345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93197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382440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83284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695" y="2604109"/>
            <a:ext cx="102343" cy="102343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410034" y="2317641"/>
            <a:ext cx="9795510" cy="351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Integration</a:t>
            </a:r>
            <a:r>
              <a:rPr dirty="0" sz="2800" spc="2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of</a:t>
            </a:r>
            <a:r>
              <a:rPr dirty="0" sz="2800" spc="2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real-</a:t>
            </a:r>
            <a:r>
              <a:rPr dirty="0" sz="2800" spc="50">
                <a:solidFill>
                  <a:srgbClr val="252161"/>
                </a:solidFill>
                <a:latin typeface="Georgia"/>
                <a:cs typeface="Georgia"/>
              </a:rPr>
              <a:t>time</a:t>
            </a:r>
            <a:r>
              <a:rPr dirty="0" sz="2800" spc="2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market</a:t>
            </a:r>
            <a:r>
              <a:rPr dirty="0" sz="2800" spc="2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800" spc="2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APIs</a:t>
            </a:r>
            <a:r>
              <a:rPr dirty="0" sz="2800" spc="2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2800" spc="2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near</a:t>
            </a:r>
            <a:r>
              <a:rPr dirty="0" sz="2800" spc="2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real-</a:t>
            </a:r>
            <a:r>
              <a:rPr dirty="0" sz="2800" spc="30">
                <a:solidFill>
                  <a:srgbClr val="252161"/>
                </a:solidFill>
                <a:latin typeface="Georgia"/>
                <a:cs typeface="Georgia"/>
              </a:rPr>
              <a:t>time </a:t>
            </a:r>
            <a:r>
              <a:rPr dirty="0" sz="2800" spc="35">
                <a:solidFill>
                  <a:srgbClr val="252161"/>
                </a:solidFill>
                <a:latin typeface="Georgia"/>
                <a:cs typeface="Georgia"/>
              </a:rPr>
              <a:t>analytics</a:t>
            </a:r>
            <a:endParaRPr sz="2800">
              <a:latin typeface="Georgia"/>
              <a:cs typeface="Georgia"/>
            </a:endParaRPr>
          </a:p>
          <a:p>
            <a:pPr marL="12700" marR="5080">
              <a:lnSpc>
                <a:spcPct val="116900"/>
              </a:lnSpc>
              <a:tabLst>
                <a:tab pos="1901189" algn="l"/>
                <a:tab pos="2437130" algn="l"/>
                <a:tab pos="3835400" algn="l"/>
                <a:tab pos="5674360" algn="l"/>
                <a:tab pos="6985634" algn="l"/>
                <a:tab pos="8417560" algn="l"/>
                <a:tab pos="8969375" algn="l"/>
              </a:tabLst>
            </a:pP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Expansion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40">
                <a:solidFill>
                  <a:srgbClr val="252161"/>
                </a:solidFill>
                <a:latin typeface="Georgia"/>
                <a:cs typeface="Georgia"/>
              </a:rPr>
              <a:t>to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include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additional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stocks,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indices,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25">
                <a:solidFill>
                  <a:srgbClr val="252161"/>
                </a:solidFill>
                <a:latin typeface="Georgia"/>
                <a:cs typeface="Georgia"/>
              </a:rPr>
              <a:t>or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asset classes</a:t>
            </a:r>
            <a:endParaRPr sz="2800">
              <a:latin typeface="Georgia"/>
              <a:cs typeface="Georgia"/>
            </a:endParaRPr>
          </a:p>
          <a:p>
            <a:pPr marL="12700" marR="5080">
              <a:lnSpc>
                <a:spcPct val="116900"/>
              </a:lnSpc>
              <a:tabLst>
                <a:tab pos="1903095" algn="l"/>
                <a:tab pos="3587115" algn="l"/>
                <a:tab pos="4707255" algn="l"/>
                <a:tab pos="6329045" algn="l"/>
                <a:tab pos="7905115" algn="l"/>
                <a:tab pos="9311005" algn="l"/>
              </a:tabLst>
            </a:pPr>
            <a:r>
              <a:rPr dirty="0" sz="2800" spc="40">
                <a:solidFill>
                  <a:srgbClr val="252161"/>
                </a:solidFill>
                <a:latin typeface="Georgia"/>
                <a:cs typeface="Georgia"/>
              </a:rPr>
              <a:t>Predictive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35">
                <a:solidFill>
                  <a:srgbClr val="252161"/>
                </a:solidFill>
                <a:latin typeface="Georgia"/>
                <a:cs typeface="Georgia"/>
              </a:rPr>
              <a:t>analytics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using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machine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learning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models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25">
                <a:solidFill>
                  <a:srgbClr val="252161"/>
                </a:solidFill>
                <a:latin typeface="Georgia"/>
                <a:cs typeface="Georgia"/>
              </a:rPr>
              <a:t>for 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return</a:t>
            </a:r>
            <a:r>
              <a:rPr dirty="0" sz="2800" spc="-3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forecasting</a:t>
            </a:r>
            <a:endParaRPr sz="2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800" spc="45">
                <a:solidFill>
                  <a:srgbClr val="252161"/>
                </a:solidFill>
                <a:latin typeface="Georgia"/>
                <a:cs typeface="Georgia"/>
              </a:rPr>
              <a:t>Deployment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on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cloud-</a:t>
            </a:r>
            <a:r>
              <a:rPr dirty="0" sz="2800" spc="60">
                <a:solidFill>
                  <a:srgbClr val="252161"/>
                </a:solidFill>
                <a:latin typeface="Georgia"/>
                <a:cs typeface="Georgia"/>
              </a:rPr>
              <a:t>native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platforms</a:t>
            </a:r>
            <a:endParaRPr sz="2800">
              <a:latin typeface="Georgia"/>
              <a:cs typeface="Georgi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695" y="3601955"/>
            <a:ext cx="102343" cy="10234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695" y="4599801"/>
            <a:ext cx="102343" cy="10234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695" y="5597648"/>
            <a:ext cx="102343" cy="10234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86448" y="1984420"/>
            <a:ext cx="6438781" cy="49491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0102" y="3129085"/>
            <a:ext cx="5707380" cy="1971039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750" spc="-2039" b="0">
                <a:solidFill>
                  <a:srgbClr val="252161"/>
                </a:solidFill>
                <a:latin typeface="Trebuchet MS"/>
                <a:cs typeface="Trebuchet MS"/>
              </a:rPr>
              <a:t>T</a:t>
            </a:r>
            <a:r>
              <a:rPr dirty="0" sz="12750" spc="-1590" b="0">
                <a:solidFill>
                  <a:srgbClr val="252161"/>
                </a:solidFill>
                <a:latin typeface="Trebuchet MS"/>
                <a:cs typeface="Trebuchet MS"/>
              </a:rPr>
              <a:t>h</a:t>
            </a:r>
            <a:r>
              <a:rPr dirty="0" sz="12750" spc="-1430" b="0">
                <a:solidFill>
                  <a:srgbClr val="252161"/>
                </a:solidFill>
                <a:latin typeface="Trebuchet MS"/>
                <a:cs typeface="Trebuchet MS"/>
              </a:rPr>
              <a:t>a</a:t>
            </a:r>
            <a:r>
              <a:rPr dirty="0" sz="12750" spc="-1505" b="0">
                <a:solidFill>
                  <a:srgbClr val="252161"/>
                </a:solidFill>
                <a:latin typeface="Trebuchet MS"/>
                <a:cs typeface="Trebuchet MS"/>
              </a:rPr>
              <a:t>n</a:t>
            </a:r>
            <a:r>
              <a:rPr dirty="0" sz="12750" spc="-1580" b="0">
                <a:solidFill>
                  <a:srgbClr val="252161"/>
                </a:solidFill>
                <a:latin typeface="Trebuchet MS"/>
                <a:cs typeface="Trebuchet MS"/>
              </a:rPr>
              <a:t>k</a:t>
            </a:r>
            <a:r>
              <a:rPr dirty="0" sz="12750" spc="110" b="0">
                <a:solidFill>
                  <a:srgbClr val="252161"/>
                </a:solidFill>
                <a:latin typeface="Trebuchet MS"/>
                <a:cs typeface="Trebuchet MS"/>
              </a:rPr>
              <a:t> </a:t>
            </a:r>
            <a:r>
              <a:rPr dirty="0" sz="12750" spc="-2010" b="0">
                <a:solidFill>
                  <a:srgbClr val="252161"/>
                </a:solidFill>
                <a:latin typeface="Trebuchet MS"/>
                <a:cs typeface="Trebuchet MS"/>
              </a:rPr>
              <a:t>you</a:t>
            </a:r>
            <a:endParaRPr sz="1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10911" y="2107888"/>
            <a:ext cx="4990465" cy="558800"/>
          </a:xfrm>
          <a:custGeom>
            <a:avLst/>
            <a:gdLst/>
            <a:ahLst/>
            <a:cxnLst/>
            <a:rect l="l" t="t" r="r" b="b"/>
            <a:pathLst>
              <a:path w="4990465" h="558800">
                <a:moveTo>
                  <a:pt x="4989933" y="558558"/>
                </a:moveTo>
                <a:lnTo>
                  <a:pt x="0" y="558558"/>
                </a:lnTo>
                <a:lnTo>
                  <a:pt x="0" y="0"/>
                </a:lnTo>
                <a:lnTo>
                  <a:pt x="4989933" y="0"/>
                </a:lnTo>
                <a:lnTo>
                  <a:pt x="4989933" y="558558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152130" y="9113353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602310" y="911605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052945" y="911605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503406" y="911605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953810" y="911605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9" name="object 9" descr=""/>
            <p:cNvSpPr/>
            <p:nvPr/>
          </p:nvSpPr>
          <p:spPr>
            <a:xfrm>
              <a:off x="0" y="9974804"/>
              <a:ext cx="18288000" cy="312420"/>
            </a:xfrm>
            <a:custGeom>
              <a:avLst/>
              <a:gdLst/>
              <a:ahLst/>
              <a:cxnLst/>
              <a:rect l="l" t="t" r="r" b="b"/>
              <a:pathLst>
                <a:path w="18288000" h="312420">
                  <a:moveTo>
                    <a:pt x="18287759" y="312194"/>
                  </a:moveTo>
                  <a:lnTo>
                    <a:pt x="0" y="312194"/>
                  </a:lnTo>
                  <a:lnTo>
                    <a:pt x="0" y="0"/>
                  </a:lnTo>
                  <a:lnTo>
                    <a:pt x="18287759" y="0"/>
                  </a:lnTo>
                  <a:lnTo>
                    <a:pt x="18287759" y="312194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8080" y="0"/>
              <a:ext cx="7010399" cy="99726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75" y="3430674"/>
              <a:ext cx="103926" cy="10392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75" y="4348693"/>
              <a:ext cx="103926" cy="10392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75" y="5266713"/>
              <a:ext cx="103926" cy="10392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881" y="5721392"/>
              <a:ext cx="112587" cy="11258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881" y="6180401"/>
              <a:ext cx="112587" cy="11258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881" y="6639411"/>
              <a:ext cx="112587" cy="11258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881" y="7098421"/>
              <a:ext cx="112587" cy="11258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275" y="7561760"/>
              <a:ext cx="103926" cy="103926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00437" y="386098"/>
            <a:ext cx="4938395" cy="2292350"/>
          </a:xfrm>
          <a:prstGeom prst="rect">
            <a:avLst/>
          </a:prstGeom>
        </p:spPr>
        <p:txBody>
          <a:bodyPr wrap="square" lIns="0" tIns="221615" rIns="0" bIns="0" rtlCol="0" vert="horz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1745"/>
              </a:spcBef>
            </a:pPr>
            <a:r>
              <a:rPr dirty="0" sz="8100" spc="-10" b="1">
                <a:solidFill>
                  <a:srgbClr val="2F5D99"/>
                </a:solidFill>
                <a:latin typeface="Tahoma"/>
                <a:cs typeface="Tahoma"/>
              </a:rPr>
              <a:t>Project Overview</a:t>
            </a:r>
            <a:endParaRPr sz="810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84527" y="3172447"/>
            <a:ext cx="9023350" cy="5074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  <a:tabLst>
                <a:tab pos="829310" algn="l"/>
                <a:tab pos="2072639" algn="l"/>
                <a:tab pos="3360420" algn="l"/>
                <a:tab pos="3919220" algn="l"/>
                <a:tab pos="5335905" algn="l"/>
                <a:tab pos="5878830" algn="l"/>
                <a:tab pos="7674609" algn="l"/>
              </a:tabLst>
            </a:pPr>
            <a:r>
              <a:rPr dirty="0" sz="2600" spc="-20">
                <a:solidFill>
                  <a:srgbClr val="252161"/>
                </a:solidFill>
                <a:latin typeface="Georgia"/>
                <a:cs typeface="Georgia"/>
              </a:rPr>
              <a:t>This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project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focuses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25">
                <a:solidFill>
                  <a:srgbClr val="252161"/>
                </a:solidFill>
                <a:latin typeface="Georgia"/>
                <a:cs typeface="Georgia"/>
              </a:rPr>
              <a:t>on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building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25">
                <a:solidFill>
                  <a:srgbClr val="252161"/>
                </a:solidFill>
                <a:latin typeface="Georgia"/>
                <a:cs typeface="Georgia"/>
              </a:rPr>
              <a:t>an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automated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analytics </a:t>
            </a:r>
            <a:r>
              <a:rPr dirty="0" sz="2600" spc="60">
                <a:solidFill>
                  <a:srgbClr val="252161"/>
                </a:solidFill>
                <a:latin typeface="Georgia"/>
                <a:cs typeface="Georgia"/>
              </a:rPr>
              <a:t>system</a:t>
            </a:r>
            <a:r>
              <a:rPr dirty="0" sz="260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26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50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26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market</a:t>
            </a:r>
            <a:r>
              <a:rPr dirty="0" sz="26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60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26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-2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endParaRPr sz="2600">
              <a:latin typeface="Georgia"/>
              <a:cs typeface="Georgia"/>
            </a:endParaRPr>
          </a:p>
          <a:p>
            <a:pPr marL="12700" marR="5080">
              <a:lnSpc>
                <a:spcPct val="115799"/>
              </a:lnSpc>
              <a:tabLst>
                <a:tab pos="858519" algn="l"/>
                <a:tab pos="2209800" algn="l"/>
                <a:tab pos="3942079" algn="l"/>
                <a:tab pos="4799330" algn="l"/>
                <a:tab pos="5884545" algn="l"/>
                <a:tab pos="7073265" algn="l"/>
                <a:tab pos="7915909" algn="l"/>
              </a:tabLst>
            </a:pPr>
            <a:r>
              <a:rPr dirty="0" sz="2600" spc="-25">
                <a:solidFill>
                  <a:srgbClr val="252161"/>
                </a:solidFill>
                <a:latin typeface="Georgia"/>
                <a:cs typeface="Georgia"/>
              </a:rPr>
              <a:t>The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50">
                <a:solidFill>
                  <a:srgbClr val="252161"/>
                </a:solidFill>
                <a:latin typeface="Georgia"/>
                <a:cs typeface="Georgia"/>
              </a:rPr>
              <a:t>system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processes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35">
                <a:solidFill>
                  <a:srgbClr val="252161"/>
                </a:solidFill>
                <a:latin typeface="Georgia"/>
                <a:cs typeface="Georgia"/>
              </a:rPr>
              <a:t>raw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40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prices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25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trading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transactions</a:t>
            </a:r>
            <a:r>
              <a:rPr dirty="0" sz="2600" spc="29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into</a:t>
            </a:r>
            <a:r>
              <a:rPr dirty="0" sz="2600" spc="29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analytics-ready</a:t>
            </a:r>
            <a:r>
              <a:rPr dirty="0" sz="2600" spc="29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insights</a:t>
            </a:r>
            <a:endParaRPr sz="2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Emphasis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2600" spc="-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placed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-25">
                <a:solidFill>
                  <a:srgbClr val="252161"/>
                </a:solidFill>
                <a:latin typeface="Georgia"/>
                <a:cs typeface="Georgia"/>
              </a:rPr>
              <a:t>on:</a:t>
            </a:r>
            <a:endParaRPr sz="2600">
              <a:latin typeface="Georgia"/>
              <a:cs typeface="Georgia"/>
            </a:endParaRPr>
          </a:p>
          <a:p>
            <a:pPr marL="649605" marR="3651250" indent="-74295">
              <a:lnSpc>
                <a:spcPct val="115799"/>
              </a:lnSpc>
            </a:pP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600" spc="4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quality</a:t>
            </a:r>
            <a:r>
              <a:rPr dirty="0" sz="2600" spc="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600" spc="4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35">
                <a:solidFill>
                  <a:srgbClr val="252161"/>
                </a:solidFill>
                <a:latin typeface="Georgia"/>
                <a:cs typeface="Georgia"/>
              </a:rPr>
              <a:t>consistency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Automated</a:t>
            </a:r>
            <a:r>
              <a:rPr dirty="0" sz="260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65">
                <a:solidFill>
                  <a:srgbClr val="252161"/>
                </a:solidFill>
                <a:latin typeface="Georgia"/>
                <a:cs typeface="Georgia"/>
              </a:rPr>
              <a:t>workflow</a:t>
            </a:r>
            <a:r>
              <a:rPr dirty="0" sz="260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execution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Scalable</a:t>
            </a:r>
            <a:r>
              <a:rPr dirty="0" sz="2600" spc="-4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analytics</a:t>
            </a:r>
            <a:endParaRPr sz="2600">
              <a:latin typeface="Georgia"/>
              <a:cs typeface="Georgia"/>
            </a:endParaRPr>
          </a:p>
          <a:p>
            <a:pPr marL="575310">
              <a:lnSpc>
                <a:spcPct val="100000"/>
              </a:lnSpc>
              <a:spcBef>
                <a:spcPts val="495"/>
              </a:spcBef>
            </a:pP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Business-oriented</a:t>
            </a:r>
            <a:r>
              <a:rPr dirty="0" sz="2600" spc="3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visualization</a:t>
            </a:r>
            <a:endParaRPr sz="2600">
              <a:latin typeface="Georgia"/>
              <a:cs typeface="Georgia"/>
            </a:endParaRPr>
          </a:p>
          <a:p>
            <a:pPr marL="12700" marR="5080">
              <a:lnSpc>
                <a:spcPct val="115799"/>
              </a:lnSpc>
            </a:pP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The</a:t>
            </a:r>
            <a:r>
              <a:rPr dirty="0" sz="2600" spc="2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solution</a:t>
            </a:r>
            <a:r>
              <a:rPr dirty="0" sz="2600" spc="2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mirrors</a:t>
            </a:r>
            <a:r>
              <a:rPr dirty="0" sz="2600" spc="2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real-world</a:t>
            </a:r>
            <a:r>
              <a:rPr dirty="0" sz="2600" spc="2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financial</a:t>
            </a:r>
            <a:r>
              <a:rPr dirty="0" sz="2600" spc="2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analytics</a:t>
            </a:r>
            <a:r>
              <a:rPr dirty="0" sz="2600" spc="2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-10">
                <a:solidFill>
                  <a:srgbClr val="252161"/>
                </a:solidFill>
                <a:latin typeface="Georgia"/>
                <a:cs typeface="Georgia"/>
              </a:rPr>
              <a:t>pipelines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used</a:t>
            </a:r>
            <a:r>
              <a:rPr dirty="0" sz="2600" spc="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>
                <a:solidFill>
                  <a:srgbClr val="252161"/>
                </a:solidFill>
                <a:latin typeface="Georgia"/>
                <a:cs typeface="Georgia"/>
              </a:rPr>
              <a:t>in</a:t>
            </a:r>
            <a:r>
              <a:rPr dirty="0" sz="2600" spc="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600" spc="35">
                <a:solidFill>
                  <a:srgbClr val="252161"/>
                </a:solidFill>
                <a:latin typeface="Georgia"/>
                <a:cs typeface="Georgia"/>
              </a:rPr>
              <a:t>industry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3066803" y="229078"/>
            <a:ext cx="1813560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-10" b="0">
                <a:solidFill>
                  <a:srgbClr val="000000"/>
                </a:solidFill>
                <a:latin typeface="Georgia"/>
                <a:cs typeface="Georgia"/>
              </a:rPr>
              <a:t>Workflow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8367" y="2248105"/>
            <a:ext cx="6852920" cy="5469255"/>
            <a:chOff x="768367" y="2248105"/>
            <a:chExt cx="6852920" cy="54692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367" y="2248105"/>
              <a:ext cx="6852646" cy="5461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245399" y="2757239"/>
              <a:ext cx="2075814" cy="1351280"/>
            </a:xfrm>
            <a:custGeom>
              <a:avLst/>
              <a:gdLst/>
              <a:ahLst/>
              <a:cxnLst/>
              <a:rect l="l" t="t" r="r" b="b"/>
              <a:pathLst>
                <a:path w="2075814" h="1351279">
                  <a:moveTo>
                    <a:pt x="2075369" y="1351273"/>
                  </a:moveTo>
                  <a:lnTo>
                    <a:pt x="0" y="1351273"/>
                  </a:lnTo>
                  <a:lnTo>
                    <a:pt x="0" y="0"/>
                  </a:lnTo>
                  <a:lnTo>
                    <a:pt x="2075369" y="0"/>
                  </a:lnTo>
                  <a:lnTo>
                    <a:pt x="2075369" y="1351273"/>
                  </a:lnTo>
                  <a:close/>
                </a:path>
              </a:pathLst>
            </a:custGeom>
            <a:solidFill>
              <a:srgbClr val="00B3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5934" y="2793017"/>
              <a:ext cx="128135" cy="20461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934" y="3376660"/>
              <a:ext cx="128135" cy="20461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5934" y="3084838"/>
              <a:ext cx="128135" cy="20461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51283" y="2858528"/>
              <a:ext cx="728345" cy="662305"/>
            </a:xfrm>
            <a:custGeom>
              <a:avLst/>
              <a:gdLst/>
              <a:ahLst/>
              <a:cxnLst/>
              <a:rect l="l" t="t" r="r" b="b"/>
              <a:pathLst>
                <a:path w="728345" h="662304">
                  <a:moveTo>
                    <a:pt x="728205" y="625030"/>
                  </a:moveTo>
                  <a:lnTo>
                    <a:pt x="725297" y="610743"/>
                  </a:lnTo>
                  <a:lnTo>
                    <a:pt x="717384" y="599033"/>
                  </a:lnTo>
                  <a:lnTo>
                    <a:pt x="705675" y="591134"/>
                  </a:lnTo>
                  <a:lnTo>
                    <a:pt x="691375" y="588225"/>
                  </a:lnTo>
                  <a:lnTo>
                    <a:pt x="36842" y="588225"/>
                  </a:lnTo>
                  <a:lnTo>
                    <a:pt x="22542" y="591134"/>
                  </a:lnTo>
                  <a:lnTo>
                    <a:pt x="10820" y="599033"/>
                  </a:lnTo>
                  <a:lnTo>
                    <a:pt x="2908" y="610743"/>
                  </a:lnTo>
                  <a:lnTo>
                    <a:pt x="0" y="625030"/>
                  </a:lnTo>
                  <a:lnTo>
                    <a:pt x="2908" y="639330"/>
                  </a:lnTo>
                  <a:lnTo>
                    <a:pt x="10820" y="651027"/>
                  </a:lnTo>
                  <a:lnTo>
                    <a:pt x="22542" y="658939"/>
                  </a:lnTo>
                  <a:lnTo>
                    <a:pt x="36842" y="661847"/>
                  </a:lnTo>
                  <a:lnTo>
                    <a:pt x="691375" y="661847"/>
                  </a:lnTo>
                  <a:lnTo>
                    <a:pt x="705675" y="658939"/>
                  </a:lnTo>
                  <a:lnTo>
                    <a:pt x="717384" y="651027"/>
                  </a:lnTo>
                  <a:lnTo>
                    <a:pt x="725297" y="639330"/>
                  </a:lnTo>
                  <a:lnTo>
                    <a:pt x="728205" y="625030"/>
                  </a:lnTo>
                  <a:close/>
                </a:path>
                <a:path w="728345" h="662304">
                  <a:moveTo>
                    <a:pt x="728205" y="330923"/>
                  </a:moveTo>
                  <a:lnTo>
                    <a:pt x="725297" y="316623"/>
                  </a:lnTo>
                  <a:lnTo>
                    <a:pt x="717384" y="304927"/>
                  </a:lnTo>
                  <a:lnTo>
                    <a:pt x="705675" y="297014"/>
                  </a:lnTo>
                  <a:lnTo>
                    <a:pt x="691375" y="294106"/>
                  </a:lnTo>
                  <a:lnTo>
                    <a:pt x="36842" y="294106"/>
                  </a:lnTo>
                  <a:lnTo>
                    <a:pt x="22542" y="297014"/>
                  </a:lnTo>
                  <a:lnTo>
                    <a:pt x="10820" y="304927"/>
                  </a:lnTo>
                  <a:lnTo>
                    <a:pt x="2908" y="316623"/>
                  </a:lnTo>
                  <a:lnTo>
                    <a:pt x="0" y="330923"/>
                  </a:lnTo>
                  <a:lnTo>
                    <a:pt x="2908" y="345211"/>
                  </a:lnTo>
                  <a:lnTo>
                    <a:pt x="10820" y="356920"/>
                  </a:lnTo>
                  <a:lnTo>
                    <a:pt x="22542" y="364820"/>
                  </a:lnTo>
                  <a:lnTo>
                    <a:pt x="36842" y="367728"/>
                  </a:lnTo>
                  <a:lnTo>
                    <a:pt x="691375" y="367728"/>
                  </a:lnTo>
                  <a:lnTo>
                    <a:pt x="705675" y="364820"/>
                  </a:lnTo>
                  <a:lnTo>
                    <a:pt x="717384" y="356920"/>
                  </a:lnTo>
                  <a:lnTo>
                    <a:pt x="725297" y="345211"/>
                  </a:lnTo>
                  <a:lnTo>
                    <a:pt x="728205" y="330923"/>
                  </a:lnTo>
                  <a:close/>
                </a:path>
                <a:path w="728345" h="662304">
                  <a:moveTo>
                    <a:pt x="728205" y="36804"/>
                  </a:moveTo>
                  <a:lnTo>
                    <a:pt x="725297" y="22517"/>
                  </a:lnTo>
                  <a:lnTo>
                    <a:pt x="717384" y="10807"/>
                  </a:lnTo>
                  <a:lnTo>
                    <a:pt x="705675" y="2895"/>
                  </a:lnTo>
                  <a:lnTo>
                    <a:pt x="691375" y="0"/>
                  </a:lnTo>
                  <a:lnTo>
                    <a:pt x="36842" y="0"/>
                  </a:lnTo>
                  <a:lnTo>
                    <a:pt x="22542" y="2895"/>
                  </a:lnTo>
                  <a:lnTo>
                    <a:pt x="10820" y="10807"/>
                  </a:lnTo>
                  <a:lnTo>
                    <a:pt x="2908" y="22517"/>
                  </a:lnTo>
                  <a:lnTo>
                    <a:pt x="0" y="36804"/>
                  </a:lnTo>
                  <a:lnTo>
                    <a:pt x="2908" y="51092"/>
                  </a:lnTo>
                  <a:lnTo>
                    <a:pt x="10820" y="62801"/>
                  </a:lnTo>
                  <a:lnTo>
                    <a:pt x="22542" y="70713"/>
                  </a:lnTo>
                  <a:lnTo>
                    <a:pt x="36842" y="73609"/>
                  </a:lnTo>
                  <a:lnTo>
                    <a:pt x="691375" y="73609"/>
                  </a:lnTo>
                  <a:lnTo>
                    <a:pt x="705675" y="70713"/>
                  </a:lnTo>
                  <a:lnTo>
                    <a:pt x="717384" y="62801"/>
                  </a:lnTo>
                  <a:lnTo>
                    <a:pt x="725297" y="51092"/>
                  </a:lnTo>
                  <a:lnTo>
                    <a:pt x="728205" y="36804"/>
                  </a:lnTo>
                  <a:close/>
                </a:path>
              </a:pathLst>
            </a:custGeom>
            <a:solidFill>
              <a:srgbClr val="6DBF6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5935" y="3992530"/>
              <a:ext cx="128134" cy="20461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35" y="4284351"/>
              <a:ext cx="128134" cy="20461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5935" y="4576173"/>
              <a:ext cx="128134" cy="20461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8770" y="2690929"/>
              <a:ext cx="997776" cy="99703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851293" y="4058030"/>
              <a:ext cx="728345" cy="73660"/>
            </a:xfrm>
            <a:custGeom>
              <a:avLst/>
              <a:gdLst/>
              <a:ahLst/>
              <a:cxnLst/>
              <a:rect l="l" t="t" r="r" b="b"/>
              <a:pathLst>
                <a:path w="728345" h="73660">
                  <a:moveTo>
                    <a:pt x="691365" y="73617"/>
                  </a:moveTo>
                  <a:lnTo>
                    <a:pt x="36835" y="73617"/>
                  </a:lnTo>
                  <a:lnTo>
                    <a:pt x="22533" y="70713"/>
                  </a:lnTo>
                  <a:lnTo>
                    <a:pt x="10820" y="62805"/>
                  </a:lnTo>
                  <a:lnTo>
                    <a:pt x="2906" y="51101"/>
                  </a:lnTo>
                  <a:lnTo>
                    <a:pt x="0" y="36809"/>
                  </a:lnTo>
                  <a:lnTo>
                    <a:pt x="2906" y="22516"/>
                  </a:lnTo>
                  <a:lnTo>
                    <a:pt x="10820" y="10812"/>
                  </a:lnTo>
                  <a:lnTo>
                    <a:pt x="22533" y="2904"/>
                  </a:lnTo>
                  <a:lnTo>
                    <a:pt x="36835" y="0"/>
                  </a:lnTo>
                  <a:lnTo>
                    <a:pt x="691365" y="0"/>
                  </a:lnTo>
                  <a:lnTo>
                    <a:pt x="705668" y="2904"/>
                  </a:lnTo>
                  <a:lnTo>
                    <a:pt x="717381" y="10812"/>
                  </a:lnTo>
                  <a:lnTo>
                    <a:pt x="725295" y="22516"/>
                  </a:lnTo>
                  <a:lnTo>
                    <a:pt x="728201" y="36809"/>
                  </a:lnTo>
                  <a:lnTo>
                    <a:pt x="725295" y="51101"/>
                  </a:lnTo>
                  <a:lnTo>
                    <a:pt x="717381" y="62805"/>
                  </a:lnTo>
                  <a:lnTo>
                    <a:pt x="705668" y="70713"/>
                  </a:lnTo>
                  <a:lnTo>
                    <a:pt x="691365" y="736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5935" y="2793017"/>
              <a:ext cx="128134" cy="20461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35" y="3084838"/>
              <a:ext cx="128134" cy="20461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5935" y="3376660"/>
              <a:ext cx="128134" cy="2046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851283" y="2858528"/>
              <a:ext cx="728345" cy="662305"/>
            </a:xfrm>
            <a:custGeom>
              <a:avLst/>
              <a:gdLst/>
              <a:ahLst/>
              <a:cxnLst/>
              <a:rect l="l" t="t" r="r" b="b"/>
              <a:pathLst>
                <a:path w="728345" h="662304">
                  <a:moveTo>
                    <a:pt x="728205" y="625030"/>
                  </a:moveTo>
                  <a:lnTo>
                    <a:pt x="725297" y="610743"/>
                  </a:lnTo>
                  <a:lnTo>
                    <a:pt x="717384" y="599033"/>
                  </a:lnTo>
                  <a:lnTo>
                    <a:pt x="705675" y="591134"/>
                  </a:lnTo>
                  <a:lnTo>
                    <a:pt x="691362" y="588225"/>
                  </a:lnTo>
                  <a:lnTo>
                    <a:pt x="36842" y="588225"/>
                  </a:lnTo>
                  <a:lnTo>
                    <a:pt x="22542" y="591134"/>
                  </a:lnTo>
                  <a:lnTo>
                    <a:pt x="10820" y="599033"/>
                  </a:lnTo>
                  <a:lnTo>
                    <a:pt x="2908" y="610743"/>
                  </a:lnTo>
                  <a:lnTo>
                    <a:pt x="0" y="625030"/>
                  </a:lnTo>
                  <a:lnTo>
                    <a:pt x="2908" y="639330"/>
                  </a:lnTo>
                  <a:lnTo>
                    <a:pt x="10820" y="651027"/>
                  </a:lnTo>
                  <a:lnTo>
                    <a:pt x="22542" y="658939"/>
                  </a:lnTo>
                  <a:lnTo>
                    <a:pt x="36842" y="661847"/>
                  </a:lnTo>
                  <a:lnTo>
                    <a:pt x="691362" y="661847"/>
                  </a:lnTo>
                  <a:lnTo>
                    <a:pt x="705675" y="658939"/>
                  </a:lnTo>
                  <a:lnTo>
                    <a:pt x="717384" y="651027"/>
                  </a:lnTo>
                  <a:lnTo>
                    <a:pt x="725297" y="639330"/>
                  </a:lnTo>
                  <a:lnTo>
                    <a:pt x="728205" y="625030"/>
                  </a:lnTo>
                  <a:close/>
                </a:path>
                <a:path w="728345" h="662304">
                  <a:moveTo>
                    <a:pt x="728205" y="330923"/>
                  </a:moveTo>
                  <a:lnTo>
                    <a:pt x="725297" y="316623"/>
                  </a:lnTo>
                  <a:lnTo>
                    <a:pt x="717384" y="304927"/>
                  </a:lnTo>
                  <a:lnTo>
                    <a:pt x="705675" y="297014"/>
                  </a:lnTo>
                  <a:lnTo>
                    <a:pt x="691362" y="294106"/>
                  </a:lnTo>
                  <a:lnTo>
                    <a:pt x="36842" y="294106"/>
                  </a:lnTo>
                  <a:lnTo>
                    <a:pt x="22542" y="297014"/>
                  </a:lnTo>
                  <a:lnTo>
                    <a:pt x="10820" y="304927"/>
                  </a:lnTo>
                  <a:lnTo>
                    <a:pt x="2908" y="316623"/>
                  </a:lnTo>
                  <a:lnTo>
                    <a:pt x="0" y="330923"/>
                  </a:lnTo>
                  <a:lnTo>
                    <a:pt x="2908" y="345211"/>
                  </a:lnTo>
                  <a:lnTo>
                    <a:pt x="10820" y="356920"/>
                  </a:lnTo>
                  <a:lnTo>
                    <a:pt x="22542" y="364820"/>
                  </a:lnTo>
                  <a:lnTo>
                    <a:pt x="36842" y="367728"/>
                  </a:lnTo>
                  <a:lnTo>
                    <a:pt x="691362" y="367728"/>
                  </a:lnTo>
                  <a:lnTo>
                    <a:pt x="705675" y="364820"/>
                  </a:lnTo>
                  <a:lnTo>
                    <a:pt x="717384" y="356920"/>
                  </a:lnTo>
                  <a:lnTo>
                    <a:pt x="725297" y="345211"/>
                  </a:lnTo>
                  <a:lnTo>
                    <a:pt x="728205" y="330923"/>
                  </a:lnTo>
                  <a:close/>
                </a:path>
                <a:path w="728345" h="662304">
                  <a:moveTo>
                    <a:pt x="728205" y="36804"/>
                  </a:moveTo>
                  <a:lnTo>
                    <a:pt x="725297" y="22517"/>
                  </a:lnTo>
                  <a:lnTo>
                    <a:pt x="717384" y="10807"/>
                  </a:lnTo>
                  <a:lnTo>
                    <a:pt x="705675" y="2895"/>
                  </a:lnTo>
                  <a:lnTo>
                    <a:pt x="691362" y="0"/>
                  </a:lnTo>
                  <a:lnTo>
                    <a:pt x="36842" y="0"/>
                  </a:lnTo>
                  <a:lnTo>
                    <a:pt x="22542" y="2895"/>
                  </a:lnTo>
                  <a:lnTo>
                    <a:pt x="10820" y="10807"/>
                  </a:lnTo>
                  <a:lnTo>
                    <a:pt x="2908" y="22517"/>
                  </a:lnTo>
                  <a:lnTo>
                    <a:pt x="0" y="36804"/>
                  </a:lnTo>
                  <a:lnTo>
                    <a:pt x="2908" y="51092"/>
                  </a:lnTo>
                  <a:lnTo>
                    <a:pt x="10820" y="62801"/>
                  </a:lnTo>
                  <a:lnTo>
                    <a:pt x="22542" y="70713"/>
                  </a:lnTo>
                  <a:lnTo>
                    <a:pt x="36842" y="73609"/>
                  </a:lnTo>
                  <a:lnTo>
                    <a:pt x="691362" y="73609"/>
                  </a:lnTo>
                  <a:lnTo>
                    <a:pt x="705675" y="70713"/>
                  </a:lnTo>
                  <a:lnTo>
                    <a:pt x="717384" y="62801"/>
                  </a:lnTo>
                  <a:lnTo>
                    <a:pt x="725297" y="51092"/>
                  </a:lnTo>
                  <a:lnTo>
                    <a:pt x="728205" y="36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5935" y="3992530"/>
              <a:ext cx="128134" cy="20461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35" y="4284351"/>
              <a:ext cx="128134" cy="20461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5935" y="4576173"/>
              <a:ext cx="128134" cy="20461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851293" y="4058030"/>
              <a:ext cx="728345" cy="73660"/>
            </a:xfrm>
            <a:custGeom>
              <a:avLst/>
              <a:gdLst/>
              <a:ahLst/>
              <a:cxnLst/>
              <a:rect l="l" t="t" r="r" b="b"/>
              <a:pathLst>
                <a:path w="728345" h="73660">
                  <a:moveTo>
                    <a:pt x="691365" y="73617"/>
                  </a:moveTo>
                  <a:lnTo>
                    <a:pt x="36835" y="73617"/>
                  </a:lnTo>
                  <a:lnTo>
                    <a:pt x="22533" y="70713"/>
                  </a:lnTo>
                  <a:lnTo>
                    <a:pt x="10820" y="62805"/>
                  </a:lnTo>
                  <a:lnTo>
                    <a:pt x="2906" y="51101"/>
                  </a:lnTo>
                  <a:lnTo>
                    <a:pt x="0" y="36809"/>
                  </a:lnTo>
                  <a:lnTo>
                    <a:pt x="2906" y="22516"/>
                  </a:lnTo>
                  <a:lnTo>
                    <a:pt x="10820" y="10812"/>
                  </a:lnTo>
                  <a:lnTo>
                    <a:pt x="22533" y="2904"/>
                  </a:lnTo>
                  <a:lnTo>
                    <a:pt x="36835" y="0"/>
                  </a:lnTo>
                  <a:lnTo>
                    <a:pt x="691365" y="0"/>
                  </a:lnTo>
                  <a:lnTo>
                    <a:pt x="705668" y="2904"/>
                  </a:lnTo>
                  <a:lnTo>
                    <a:pt x="717381" y="10812"/>
                  </a:lnTo>
                  <a:lnTo>
                    <a:pt x="725295" y="22516"/>
                  </a:lnTo>
                  <a:lnTo>
                    <a:pt x="728201" y="36809"/>
                  </a:lnTo>
                  <a:lnTo>
                    <a:pt x="725295" y="51101"/>
                  </a:lnTo>
                  <a:lnTo>
                    <a:pt x="717381" y="62805"/>
                  </a:lnTo>
                  <a:lnTo>
                    <a:pt x="705668" y="70713"/>
                  </a:lnTo>
                  <a:lnTo>
                    <a:pt x="691365" y="736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5935" y="2793017"/>
              <a:ext cx="128134" cy="20461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35" y="3084838"/>
              <a:ext cx="128134" cy="20461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5935" y="3376660"/>
              <a:ext cx="128134" cy="20461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851283" y="2858528"/>
              <a:ext cx="728345" cy="662305"/>
            </a:xfrm>
            <a:custGeom>
              <a:avLst/>
              <a:gdLst/>
              <a:ahLst/>
              <a:cxnLst/>
              <a:rect l="l" t="t" r="r" b="b"/>
              <a:pathLst>
                <a:path w="728345" h="662304">
                  <a:moveTo>
                    <a:pt x="728205" y="625030"/>
                  </a:moveTo>
                  <a:lnTo>
                    <a:pt x="725297" y="610743"/>
                  </a:lnTo>
                  <a:lnTo>
                    <a:pt x="717384" y="599033"/>
                  </a:lnTo>
                  <a:lnTo>
                    <a:pt x="705675" y="591134"/>
                  </a:lnTo>
                  <a:lnTo>
                    <a:pt x="691362" y="588225"/>
                  </a:lnTo>
                  <a:lnTo>
                    <a:pt x="36842" y="588225"/>
                  </a:lnTo>
                  <a:lnTo>
                    <a:pt x="22542" y="591134"/>
                  </a:lnTo>
                  <a:lnTo>
                    <a:pt x="10820" y="599033"/>
                  </a:lnTo>
                  <a:lnTo>
                    <a:pt x="2908" y="610743"/>
                  </a:lnTo>
                  <a:lnTo>
                    <a:pt x="0" y="625030"/>
                  </a:lnTo>
                  <a:lnTo>
                    <a:pt x="2908" y="639330"/>
                  </a:lnTo>
                  <a:lnTo>
                    <a:pt x="10820" y="651027"/>
                  </a:lnTo>
                  <a:lnTo>
                    <a:pt x="22542" y="658939"/>
                  </a:lnTo>
                  <a:lnTo>
                    <a:pt x="36842" y="661847"/>
                  </a:lnTo>
                  <a:lnTo>
                    <a:pt x="691362" y="661847"/>
                  </a:lnTo>
                  <a:lnTo>
                    <a:pt x="705675" y="658939"/>
                  </a:lnTo>
                  <a:lnTo>
                    <a:pt x="717384" y="651027"/>
                  </a:lnTo>
                  <a:lnTo>
                    <a:pt x="725297" y="639330"/>
                  </a:lnTo>
                  <a:lnTo>
                    <a:pt x="728205" y="625030"/>
                  </a:lnTo>
                  <a:close/>
                </a:path>
                <a:path w="728345" h="662304">
                  <a:moveTo>
                    <a:pt x="728205" y="330923"/>
                  </a:moveTo>
                  <a:lnTo>
                    <a:pt x="725297" y="316623"/>
                  </a:lnTo>
                  <a:lnTo>
                    <a:pt x="717384" y="304927"/>
                  </a:lnTo>
                  <a:lnTo>
                    <a:pt x="705675" y="297014"/>
                  </a:lnTo>
                  <a:lnTo>
                    <a:pt x="691362" y="294106"/>
                  </a:lnTo>
                  <a:lnTo>
                    <a:pt x="36842" y="294106"/>
                  </a:lnTo>
                  <a:lnTo>
                    <a:pt x="22542" y="297014"/>
                  </a:lnTo>
                  <a:lnTo>
                    <a:pt x="10820" y="304927"/>
                  </a:lnTo>
                  <a:lnTo>
                    <a:pt x="2908" y="316623"/>
                  </a:lnTo>
                  <a:lnTo>
                    <a:pt x="0" y="330923"/>
                  </a:lnTo>
                  <a:lnTo>
                    <a:pt x="2908" y="345211"/>
                  </a:lnTo>
                  <a:lnTo>
                    <a:pt x="10820" y="356920"/>
                  </a:lnTo>
                  <a:lnTo>
                    <a:pt x="22542" y="364820"/>
                  </a:lnTo>
                  <a:lnTo>
                    <a:pt x="36842" y="367728"/>
                  </a:lnTo>
                  <a:lnTo>
                    <a:pt x="691362" y="367728"/>
                  </a:lnTo>
                  <a:lnTo>
                    <a:pt x="705675" y="364820"/>
                  </a:lnTo>
                  <a:lnTo>
                    <a:pt x="717384" y="356920"/>
                  </a:lnTo>
                  <a:lnTo>
                    <a:pt x="725297" y="345211"/>
                  </a:lnTo>
                  <a:lnTo>
                    <a:pt x="728205" y="330923"/>
                  </a:lnTo>
                  <a:close/>
                </a:path>
                <a:path w="728345" h="662304">
                  <a:moveTo>
                    <a:pt x="728205" y="36804"/>
                  </a:moveTo>
                  <a:lnTo>
                    <a:pt x="725297" y="22517"/>
                  </a:lnTo>
                  <a:lnTo>
                    <a:pt x="717384" y="10807"/>
                  </a:lnTo>
                  <a:lnTo>
                    <a:pt x="705675" y="2895"/>
                  </a:lnTo>
                  <a:lnTo>
                    <a:pt x="691362" y="0"/>
                  </a:lnTo>
                  <a:lnTo>
                    <a:pt x="36842" y="0"/>
                  </a:lnTo>
                  <a:lnTo>
                    <a:pt x="22542" y="2895"/>
                  </a:lnTo>
                  <a:lnTo>
                    <a:pt x="10820" y="10807"/>
                  </a:lnTo>
                  <a:lnTo>
                    <a:pt x="2908" y="22517"/>
                  </a:lnTo>
                  <a:lnTo>
                    <a:pt x="0" y="36804"/>
                  </a:lnTo>
                  <a:lnTo>
                    <a:pt x="2908" y="51092"/>
                  </a:lnTo>
                  <a:lnTo>
                    <a:pt x="10820" y="62801"/>
                  </a:lnTo>
                  <a:lnTo>
                    <a:pt x="22542" y="70713"/>
                  </a:lnTo>
                  <a:lnTo>
                    <a:pt x="36842" y="73609"/>
                  </a:lnTo>
                  <a:lnTo>
                    <a:pt x="691362" y="73609"/>
                  </a:lnTo>
                  <a:lnTo>
                    <a:pt x="705675" y="70713"/>
                  </a:lnTo>
                  <a:lnTo>
                    <a:pt x="717384" y="62801"/>
                  </a:lnTo>
                  <a:lnTo>
                    <a:pt x="725297" y="51092"/>
                  </a:lnTo>
                  <a:lnTo>
                    <a:pt x="728205" y="36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427" y="2821709"/>
              <a:ext cx="6852540" cy="4895197"/>
            </a:xfrm>
            <a:prstGeom prst="rect">
              <a:avLst/>
            </a:prstGeom>
          </p:spPr>
        </p:pic>
      </p:grpSp>
      <p:sp>
        <p:nvSpPr>
          <p:cNvPr id="27" name="object 27" descr=""/>
          <p:cNvSpPr/>
          <p:nvPr/>
        </p:nvSpPr>
        <p:spPr>
          <a:xfrm>
            <a:off x="8064930" y="2288516"/>
            <a:ext cx="7712075" cy="509905"/>
          </a:xfrm>
          <a:custGeom>
            <a:avLst/>
            <a:gdLst/>
            <a:ahLst/>
            <a:cxnLst/>
            <a:rect l="l" t="t" r="r" b="b"/>
            <a:pathLst>
              <a:path w="7712075" h="509905">
                <a:moveTo>
                  <a:pt x="7711898" y="509351"/>
                </a:moveTo>
                <a:lnTo>
                  <a:pt x="0" y="509351"/>
                </a:lnTo>
                <a:lnTo>
                  <a:pt x="0" y="0"/>
                </a:lnTo>
                <a:lnTo>
                  <a:pt x="7711898" y="0"/>
                </a:lnTo>
                <a:lnTo>
                  <a:pt x="7711898" y="509351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4972383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542256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5873198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632365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6774062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8134501" y="445860"/>
            <a:ext cx="4523740" cy="2318385"/>
          </a:xfrm>
          <a:prstGeom prst="rect"/>
        </p:spPr>
        <p:txBody>
          <a:bodyPr wrap="square" lIns="0" tIns="224154" rIns="0" bIns="0" rtlCol="0" vert="horz">
            <a:spAutoFit/>
          </a:bodyPr>
          <a:lstStyle/>
          <a:p>
            <a:pPr marL="12700" marR="5080">
              <a:lnSpc>
                <a:spcPts val="8190"/>
              </a:lnSpc>
              <a:spcBef>
                <a:spcPts val="1764"/>
              </a:spcBef>
            </a:pPr>
            <a:r>
              <a:rPr dirty="0" spc="114"/>
              <a:t>Problem </a:t>
            </a:r>
            <a:r>
              <a:rPr dirty="0" spc="-10"/>
              <a:t>Context</a:t>
            </a:r>
          </a:p>
        </p:txBody>
      </p:sp>
      <p:pic>
        <p:nvPicPr>
          <p:cNvPr id="35" name="object 3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90707" y="3237841"/>
            <a:ext cx="108894" cy="108894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8485549" y="3007351"/>
            <a:ext cx="424370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8575" algn="l"/>
                <a:tab pos="2873375" algn="l"/>
                <a:tab pos="3948429" algn="l"/>
              </a:tabLst>
            </a:pP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market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2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25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3031736" y="3007351"/>
            <a:ext cx="424053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2665" algn="l"/>
                <a:tab pos="3586479" algn="l"/>
              </a:tabLst>
            </a:pP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time-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series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20">
                <a:solidFill>
                  <a:srgbClr val="252161"/>
                </a:solidFill>
                <a:latin typeface="Georgia"/>
                <a:cs typeface="Georgia"/>
              </a:rPr>
              <a:t>based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25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485549" y="3464709"/>
            <a:ext cx="8786495" cy="1618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686560" algn="l"/>
                <a:tab pos="3455670" algn="l"/>
                <a:tab pos="4125595" algn="l"/>
                <a:tab pos="5096510" algn="l"/>
                <a:tab pos="6840220" algn="l"/>
                <a:tab pos="7869555" algn="l"/>
              </a:tabLst>
            </a:pPr>
            <a:r>
              <a:rPr dirty="0" sz="3000" spc="45">
                <a:solidFill>
                  <a:srgbClr val="252161"/>
                </a:solidFill>
                <a:latin typeface="Georgia"/>
                <a:cs typeface="Georgia"/>
              </a:rPr>
              <a:t>sensitive</a:t>
            </a:r>
            <a:r>
              <a:rPr dirty="0" sz="300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50">
                <a:solidFill>
                  <a:srgbClr val="252161"/>
                </a:solidFill>
                <a:latin typeface="Georgia"/>
                <a:cs typeface="Georgia"/>
              </a:rPr>
              <a:t>to</a:t>
            </a:r>
            <a:r>
              <a:rPr dirty="0" sz="300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missing</a:t>
            </a:r>
            <a:r>
              <a:rPr dirty="0" sz="300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or</a:t>
            </a:r>
            <a:r>
              <a:rPr dirty="0" sz="300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irregular</a:t>
            </a:r>
            <a:r>
              <a:rPr dirty="0" sz="300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trading</a:t>
            </a:r>
            <a:r>
              <a:rPr dirty="0" sz="300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20">
                <a:solidFill>
                  <a:srgbClr val="252161"/>
                </a:solidFill>
                <a:latin typeface="Georgia"/>
                <a:cs typeface="Georgia"/>
              </a:rPr>
              <a:t>days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Manual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analysis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25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25">
                <a:solidFill>
                  <a:srgbClr val="252161"/>
                </a:solidFill>
                <a:latin typeface="Georgia"/>
                <a:cs typeface="Georgia"/>
              </a:rPr>
              <a:t>not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scalable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25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often inconsistent</a:t>
            </a:r>
            <a:endParaRPr sz="3000">
              <a:latin typeface="Georgia"/>
              <a:cs typeface="Georgia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90707" y="4299565"/>
            <a:ext cx="108894" cy="108894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90707" y="5361289"/>
            <a:ext cx="108894" cy="108894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16165887" y="5130800"/>
            <a:ext cx="110617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across</a:t>
            </a:r>
            <a:endParaRPr sz="3000">
              <a:latin typeface="Georgia"/>
              <a:cs typeface="Georgia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90707" y="6423014"/>
            <a:ext cx="108894" cy="108894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23658" y="6947069"/>
            <a:ext cx="122506" cy="122506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23658" y="7477931"/>
            <a:ext cx="122506" cy="122506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23658" y="8008794"/>
            <a:ext cx="122506" cy="122506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8485549" y="5057296"/>
            <a:ext cx="7327900" cy="3211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906270" algn="l"/>
                <a:tab pos="3032125" algn="l"/>
                <a:tab pos="3692525" algn="l"/>
                <a:tab pos="5313045" algn="l"/>
              </a:tabLst>
            </a:pP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2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25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usually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fragmented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multiple</a:t>
            </a:r>
            <a:r>
              <a:rPr dirty="0" sz="3000" spc="1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files</a:t>
            </a:r>
            <a:endParaRPr sz="3000">
              <a:latin typeface="Georgia"/>
              <a:cs typeface="Georgia"/>
            </a:endParaRPr>
          </a:p>
          <a:p>
            <a:pPr marL="660400" marR="2811145" indent="-648335">
              <a:lnSpc>
                <a:spcPct val="116100"/>
              </a:lnSpc>
            </a:pP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There is a need </a:t>
            </a:r>
            <a:r>
              <a:rPr dirty="0" sz="3000" spc="-20">
                <a:solidFill>
                  <a:srgbClr val="252161"/>
                </a:solidFill>
                <a:latin typeface="Georgia"/>
                <a:cs typeface="Georgia"/>
              </a:rPr>
              <a:t>for: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Automated</a:t>
            </a:r>
            <a:r>
              <a:rPr dirty="0" sz="3000" spc="19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processing</a:t>
            </a:r>
            <a:endParaRPr sz="3000">
              <a:latin typeface="Georgia"/>
              <a:cs typeface="Georgia"/>
            </a:endParaRPr>
          </a:p>
          <a:p>
            <a:pPr marL="660400" marR="477520">
              <a:lnSpc>
                <a:spcPct val="116100"/>
              </a:lnSpc>
            </a:pP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Reliable</a:t>
            </a:r>
            <a:r>
              <a:rPr dirty="0" sz="3000" spc="-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50">
                <a:solidFill>
                  <a:srgbClr val="252161"/>
                </a:solidFill>
                <a:latin typeface="Georgia"/>
                <a:cs typeface="Georgia"/>
              </a:rPr>
              <a:t>return</a:t>
            </a:r>
            <a:r>
              <a:rPr dirty="0" sz="3000" spc="-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3000" spc="-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risk</a:t>
            </a:r>
            <a:r>
              <a:rPr dirty="0" sz="3000" spc="-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calculations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A</a:t>
            </a:r>
            <a:r>
              <a:rPr dirty="0" sz="30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consolidated</a:t>
            </a:r>
            <a:r>
              <a:rPr dirty="0" sz="30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analytical</a:t>
            </a:r>
            <a:r>
              <a:rPr dirty="0" sz="30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75">
                <a:solidFill>
                  <a:srgbClr val="252161"/>
                </a:solidFill>
                <a:latin typeface="Georgia"/>
                <a:cs typeface="Georgia"/>
              </a:rPr>
              <a:t>view</a:t>
            </a:r>
            <a:endParaRPr sz="3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130129" y="1717358"/>
            <a:ext cx="6659880" cy="5620385"/>
            <a:chOff x="11130129" y="1717358"/>
            <a:chExt cx="6659880" cy="56203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0129" y="1717358"/>
              <a:ext cx="6659399" cy="56134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058024" y="2187739"/>
              <a:ext cx="3015615" cy="1545590"/>
            </a:xfrm>
            <a:custGeom>
              <a:avLst/>
              <a:gdLst/>
              <a:ahLst/>
              <a:cxnLst/>
              <a:rect l="l" t="t" r="r" b="b"/>
              <a:pathLst>
                <a:path w="3015615" h="1545589">
                  <a:moveTo>
                    <a:pt x="3015157" y="1534960"/>
                  </a:moveTo>
                  <a:lnTo>
                    <a:pt x="0" y="1534960"/>
                  </a:lnTo>
                  <a:lnTo>
                    <a:pt x="0" y="1545285"/>
                  </a:lnTo>
                  <a:lnTo>
                    <a:pt x="3015157" y="1545285"/>
                  </a:lnTo>
                  <a:lnTo>
                    <a:pt x="3015157" y="1534960"/>
                  </a:lnTo>
                  <a:close/>
                </a:path>
                <a:path w="3015615" h="1545589">
                  <a:moveTo>
                    <a:pt x="3015157" y="1343088"/>
                  </a:moveTo>
                  <a:lnTo>
                    <a:pt x="0" y="1343088"/>
                  </a:lnTo>
                  <a:lnTo>
                    <a:pt x="0" y="1353413"/>
                  </a:lnTo>
                  <a:lnTo>
                    <a:pt x="3015157" y="1353413"/>
                  </a:lnTo>
                  <a:lnTo>
                    <a:pt x="3015157" y="1343088"/>
                  </a:lnTo>
                  <a:close/>
                </a:path>
                <a:path w="3015615" h="1545589">
                  <a:moveTo>
                    <a:pt x="3015157" y="1151216"/>
                  </a:moveTo>
                  <a:lnTo>
                    <a:pt x="0" y="1151216"/>
                  </a:lnTo>
                  <a:lnTo>
                    <a:pt x="0" y="1161542"/>
                  </a:lnTo>
                  <a:lnTo>
                    <a:pt x="3015157" y="1161542"/>
                  </a:lnTo>
                  <a:lnTo>
                    <a:pt x="3015157" y="1151216"/>
                  </a:lnTo>
                  <a:close/>
                </a:path>
                <a:path w="3015615" h="1545589">
                  <a:moveTo>
                    <a:pt x="3015157" y="959345"/>
                  </a:moveTo>
                  <a:lnTo>
                    <a:pt x="0" y="959345"/>
                  </a:lnTo>
                  <a:lnTo>
                    <a:pt x="0" y="969670"/>
                  </a:lnTo>
                  <a:lnTo>
                    <a:pt x="3015157" y="969670"/>
                  </a:lnTo>
                  <a:lnTo>
                    <a:pt x="3015157" y="959345"/>
                  </a:lnTo>
                  <a:close/>
                </a:path>
                <a:path w="3015615" h="1545589">
                  <a:moveTo>
                    <a:pt x="3015157" y="767486"/>
                  </a:moveTo>
                  <a:lnTo>
                    <a:pt x="0" y="767486"/>
                  </a:lnTo>
                  <a:lnTo>
                    <a:pt x="0" y="777798"/>
                  </a:lnTo>
                  <a:lnTo>
                    <a:pt x="3015157" y="777798"/>
                  </a:lnTo>
                  <a:lnTo>
                    <a:pt x="3015157" y="767486"/>
                  </a:lnTo>
                  <a:close/>
                </a:path>
                <a:path w="3015615" h="1545589">
                  <a:moveTo>
                    <a:pt x="3015157" y="575614"/>
                  </a:moveTo>
                  <a:lnTo>
                    <a:pt x="0" y="575614"/>
                  </a:lnTo>
                  <a:lnTo>
                    <a:pt x="0" y="585927"/>
                  </a:lnTo>
                  <a:lnTo>
                    <a:pt x="3015157" y="585927"/>
                  </a:lnTo>
                  <a:lnTo>
                    <a:pt x="3015157" y="575614"/>
                  </a:lnTo>
                  <a:close/>
                </a:path>
                <a:path w="3015615" h="1545589">
                  <a:moveTo>
                    <a:pt x="3015157" y="383743"/>
                  </a:moveTo>
                  <a:lnTo>
                    <a:pt x="0" y="383743"/>
                  </a:lnTo>
                  <a:lnTo>
                    <a:pt x="0" y="394055"/>
                  </a:lnTo>
                  <a:lnTo>
                    <a:pt x="3015157" y="394055"/>
                  </a:lnTo>
                  <a:lnTo>
                    <a:pt x="3015157" y="383743"/>
                  </a:lnTo>
                  <a:close/>
                </a:path>
                <a:path w="3015615" h="1545589">
                  <a:moveTo>
                    <a:pt x="3015157" y="191871"/>
                  </a:moveTo>
                  <a:lnTo>
                    <a:pt x="0" y="191871"/>
                  </a:lnTo>
                  <a:lnTo>
                    <a:pt x="0" y="202184"/>
                  </a:lnTo>
                  <a:lnTo>
                    <a:pt x="3015157" y="202184"/>
                  </a:lnTo>
                  <a:lnTo>
                    <a:pt x="3015157" y="191871"/>
                  </a:lnTo>
                  <a:close/>
                </a:path>
                <a:path w="3015615" h="1545589">
                  <a:moveTo>
                    <a:pt x="3015157" y="0"/>
                  </a:moveTo>
                  <a:lnTo>
                    <a:pt x="0" y="0"/>
                  </a:lnTo>
                  <a:lnTo>
                    <a:pt x="0" y="10312"/>
                  </a:lnTo>
                  <a:lnTo>
                    <a:pt x="3015157" y="10312"/>
                  </a:lnTo>
                  <a:lnTo>
                    <a:pt x="3015157" y="0"/>
                  </a:lnTo>
                  <a:close/>
                </a:path>
              </a:pathLst>
            </a:custGeom>
            <a:solidFill>
              <a:srgbClr val="3F74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159454" y="2350419"/>
              <a:ext cx="2844165" cy="1347470"/>
            </a:xfrm>
            <a:custGeom>
              <a:avLst/>
              <a:gdLst/>
              <a:ahLst/>
              <a:cxnLst/>
              <a:rect l="l" t="t" r="r" b="b"/>
              <a:pathLst>
                <a:path w="2844165" h="1347470">
                  <a:moveTo>
                    <a:pt x="2813388" y="1347212"/>
                  </a:moveTo>
                  <a:lnTo>
                    <a:pt x="2758248" y="1276204"/>
                  </a:lnTo>
                  <a:lnTo>
                    <a:pt x="2788621" y="1243982"/>
                  </a:lnTo>
                  <a:lnTo>
                    <a:pt x="2843763" y="1314988"/>
                  </a:lnTo>
                  <a:lnTo>
                    <a:pt x="2813388" y="1347212"/>
                  </a:lnTo>
                  <a:close/>
                </a:path>
                <a:path w="2844165" h="1347470">
                  <a:moveTo>
                    <a:pt x="2730677" y="1240704"/>
                  </a:moveTo>
                  <a:lnTo>
                    <a:pt x="2675534" y="1169701"/>
                  </a:lnTo>
                  <a:lnTo>
                    <a:pt x="2705908" y="1137479"/>
                  </a:lnTo>
                  <a:lnTo>
                    <a:pt x="2761050" y="1208480"/>
                  </a:lnTo>
                  <a:lnTo>
                    <a:pt x="2730677" y="1240704"/>
                  </a:lnTo>
                  <a:close/>
                </a:path>
                <a:path w="2844165" h="1347470">
                  <a:moveTo>
                    <a:pt x="2647966" y="1134195"/>
                  </a:moveTo>
                  <a:lnTo>
                    <a:pt x="2592823" y="1063193"/>
                  </a:lnTo>
                  <a:lnTo>
                    <a:pt x="2623196" y="1030970"/>
                  </a:lnTo>
                  <a:lnTo>
                    <a:pt x="2678338" y="1101972"/>
                  </a:lnTo>
                  <a:lnTo>
                    <a:pt x="2647966" y="1134195"/>
                  </a:lnTo>
                  <a:close/>
                </a:path>
                <a:path w="2844165" h="1347470">
                  <a:moveTo>
                    <a:pt x="2565252" y="1027692"/>
                  </a:moveTo>
                  <a:lnTo>
                    <a:pt x="2510112" y="956686"/>
                  </a:lnTo>
                  <a:lnTo>
                    <a:pt x="2540484" y="924462"/>
                  </a:lnTo>
                  <a:lnTo>
                    <a:pt x="2595625" y="995469"/>
                  </a:lnTo>
                  <a:lnTo>
                    <a:pt x="2565252" y="1027692"/>
                  </a:lnTo>
                  <a:close/>
                </a:path>
                <a:path w="2844165" h="1347470">
                  <a:moveTo>
                    <a:pt x="1599325" y="977938"/>
                  </a:moveTo>
                  <a:lnTo>
                    <a:pt x="1576281" y="938270"/>
                  </a:lnTo>
                  <a:lnTo>
                    <a:pt x="1644154" y="884400"/>
                  </a:lnTo>
                  <a:lnTo>
                    <a:pt x="1667198" y="924069"/>
                  </a:lnTo>
                  <a:lnTo>
                    <a:pt x="1599325" y="977938"/>
                  </a:lnTo>
                  <a:close/>
                </a:path>
                <a:path w="2844165" h="1347470">
                  <a:moveTo>
                    <a:pt x="1544369" y="945340"/>
                  </a:moveTo>
                  <a:lnTo>
                    <a:pt x="1489233" y="874328"/>
                  </a:lnTo>
                  <a:lnTo>
                    <a:pt x="1519610" y="842105"/>
                  </a:lnTo>
                  <a:lnTo>
                    <a:pt x="1574746" y="913117"/>
                  </a:lnTo>
                  <a:lnTo>
                    <a:pt x="1544369" y="945340"/>
                  </a:lnTo>
                  <a:close/>
                </a:path>
                <a:path w="2844165" h="1347470">
                  <a:moveTo>
                    <a:pt x="2482541" y="921184"/>
                  </a:moveTo>
                  <a:lnTo>
                    <a:pt x="2427400" y="850177"/>
                  </a:lnTo>
                  <a:lnTo>
                    <a:pt x="2457774" y="817954"/>
                  </a:lnTo>
                  <a:lnTo>
                    <a:pt x="2512914" y="888961"/>
                  </a:lnTo>
                  <a:lnTo>
                    <a:pt x="2482541" y="921184"/>
                  </a:lnTo>
                  <a:close/>
                </a:path>
                <a:path w="2844165" h="1347470">
                  <a:moveTo>
                    <a:pt x="1701133" y="897136"/>
                  </a:moveTo>
                  <a:lnTo>
                    <a:pt x="1678089" y="857468"/>
                  </a:lnTo>
                  <a:lnTo>
                    <a:pt x="1745962" y="803598"/>
                  </a:lnTo>
                  <a:lnTo>
                    <a:pt x="1769008" y="843267"/>
                  </a:lnTo>
                  <a:lnTo>
                    <a:pt x="1701133" y="897136"/>
                  </a:lnTo>
                  <a:close/>
                </a:path>
                <a:path w="2844165" h="1347470">
                  <a:moveTo>
                    <a:pt x="1461666" y="838827"/>
                  </a:moveTo>
                  <a:lnTo>
                    <a:pt x="1406530" y="767816"/>
                  </a:lnTo>
                  <a:lnTo>
                    <a:pt x="1436907" y="735593"/>
                  </a:lnTo>
                  <a:lnTo>
                    <a:pt x="1492043" y="806603"/>
                  </a:lnTo>
                  <a:lnTo>
                    <a:pt x="1461666" y="838827"/>
                  </a:lnTo>
                  <a:close/>
                </a:path>
                <a:path w="2844165" h="1347470">
                  <a:moveTo>
                    <a:pt x="1802943" y="816330"/>
                  </a:moveTo>
                  <a:lnTo>
                    <a:pt x="1779900" y="776661"/>
                  </a:lnTo>
                  <a:lnTo>
                    <a:pt x="1847774" y="722792"/>
                  </a:lnTo>
                  <a:lnTo>
                    <a:pt x="1870816" y="762460"/>
                  </a:lnTo>
                  <a:lnTo>
                    <a:pt x="1802943" y="816330"/>
                  </a:lnTo>
                  <a:close/>
                </a:path>
                <a:path w="2844165" h="1347470">
                  <a:moveTo>
                    <a:pt x="2399830" y="814677"/>
                  </a:moveTo>
                  <a:lnTo>
                    <a:pt x="2344687" y="743674"/>
                  </a:lnTo>
                  <a:lnTo>
                    <a:pt x="2375060" y="711450"/>
                  </a:lnTo>
                  <a:lnTo>
                    <a:pt x="2430203" y="782453"/>
                  </a:lnTo>
                  <a:lnTo>
                    <a:pt x="2399830" y="814677"/>
                  </a:lnTo>
                  <a:close/>
                </a:path>
                <a:path w="2844165" h="1347470">
                  <a:moveTo>
                    <a:pt x="1904755" y="735522"/>
                  </a:moveTo>
                  <a:lnTo>
                    <a:pt x="1881709" y="695855"/>
                  </a:lnTo>
                  <a:lnTo>
                    <a:pt x="1949580" y="641984"/>
                  </a:lnTo>
                  <a:lnTo>
                    <a:pt x="1972626" y="681652"/>
                  </a:lnTo>
                  <a:lnTo>
                    <a:pt x="1904755" y="735522"/>
                  </a:lnTo>
                  <a:close/>
                </a:path>
                <a:path w="2844165" h="1347470">
                  <a:moveTo>
                    <a:pt x="1378963" y="732310"/>
                  </a:moveTo>
                  <a:lnTo>
                    <a:pt x="1323827" y="661299"/>
                  </a:lnTo>
                  <a:lnTo>
                    <a:pt x="1354203" y="629075"/>
                  </a:lnTo>
                  <a:lnTo>
                    <a:pt x="1409340" y="700087"/>
                  </a:lnTo>
                  <a:lnTo>
                    <a:pt x="1378963" y="732310"/>
                  </a:lnTo>
                  <a:close/>
                </a:path>
                <a:path w="2844165" h="1347470">
                  <a:moveTo>
                    <a:pt x="2317119" y="708168"/>
                  </a:moveTo>
                  <a:lnTo>
                    <a:pt x="2261976" y="637166"/>
                  </a:lnTo>
                  <a:lnTo>
                    <a:pt x="2292349" y="604943"/>
                  </a:lnTo>
                  <a:lnTo>
                    <a:pt x="2347491" y="675944"/>
                  </a:lnTo>
                  <a:lnTo>
                    <a:pt x="2317119" y="708168"/>
                  </a:lnTo>
                  <a:close/>
                </a:path>
                <a:path w="2844165" h="1347470">
                  <a:moveTo>
                    <a:pt x="2006563" y="654720"/>
                  </a:moveTo>
                  <a:lnTo>
                    <a:pt x="1983519" y="615051"/>
                  </a:lnTo>
                  <a:lnTo>
                    <a:pt x="2051392" y="561182"/>
                  </a:lnTo>
                  <a:lnTo>
                    <a:pt x="2074436" y="600850"/>
                  </a:lnTo>
                  <a:lnTo>
                    <a:pt x="2006563" y="654720"/>
                  </a:lnTo>
                  <a:close/>
                </a:path>
                <a:path w="2844165" h="1347470">
                  <a:moveTo>
                    <a:pt x="503303" y="626617"/>
                  </a:moveTo>
                  <a:lnTo>
                    <a:pt x="469904" y="598776"/>
                  </a:lnTo>
                  <a:lnTo>
                    <a:pt x="517538" y="520699"/>
                  </a:lnTo>
                  <a:lnTo>
                    <a:pt x="550936" y="548540"/>
                  </a:lnTo>
                  <a:lnTo>
                    <a:pt x="503303" y="626617"/>
                  </a:lnTo>
                  <a:close/>
                </a:path>
                <a:path w="2844165" h="1347470">
                  <a:moveTo>
                    <a:pt x="446888" y="644649"/>
                  </a:moveTo>
                  <a:lnTo>
                    <a:pt x="383047" y="584421"/>
                  </a:lnTo>
                  <a:lnTo>
                    <a:pt x="408811" y="547111"/>
                  </a:lnTo>
                  <a:lnTo>
                    <a:pt x="472655" y="607339"/>
                  </a:lnTo>
                  <a:lnTo>
                    <a:pt x="446888" y="644649"/>
                  </a:lnTo>
                  <a:close/>
                </a:path>
                <a:path w="2844165" h="1347470">
                  <a:moveTo>
                    <a:pt x="1296257" y="625797"/>
                  </a:moveTo>
                  <a:lnTo>
                    <a:pt x="1241121" y="554786"/>
                  </a:lnTo>
                  <a:lnTo>
                    <a:pt x="1271499" y="522562"/>
                  </a:lnTo>
                  <a:lnTo>
                    <a:pt x="1326635" y="593574"/>
                  </a:lnTo>
                  <a:lnTo>
                    <a:pt x="1296257" y="625797"/>
                  </a:lnTo>
                  <a:close/>
                </a:path>
                <a:path w="2844165" h="1347470">
                  <a:moveTo>
                    <a:pt x="2234406" y="601665"/>
                  </a:moveTo>
                  <a:lnTo>
                    <a:pt x="2179265" y="530659"/>
                  </a:lnTo>
                  <a:lnTo>
                    <a:pt x="2209637" y="498434"/>
                  </a:lnTo>
                  <a:lnTo>
                    <a:pt x="2264780" y="569441"/>
                  </a:lnTo>
                  <a:lnTo>
                    <a:pt x="2234406" y="601665"/>
                  </a:lnTo>
                  <a:close/>
                </a:path>
                <a:path w="2844165" h="1347470">
                  <a:moveTo>
                    <a:pt x="2108370" y="573913"/>
                  </a:moveTo>
                  <a:lnTo>
                    <a:pt x="2085326" y="534245"/>
                  </a:lnTo>
                  <a:lnTo>
                    <a:pt x="2153199" y="480375"/>
                  </a:lnTo>
                  <a:lnTo>
                    <a:pt x="2176243" y="520043"/>
                  </a:lnTo>
                  <a:lnTo>
                    <a:pt x="2108370" y="573913"/>
                  </a:lnTo>
                  <a:close/>
                </a:path>
                <a:path w="2844165" h="1347470">
                  <a:moveTo>
                    <a:pt x="351126" y="554308"/>
                  </a:moveTo>
                  <a:lnTo>
                    <a:pt x="287284" y="494080"/>
                  </a:lnTo>
                  <a:lnTo>
                    <a:pt x="313051" y="456771"/>
                  </a:lnTo>
                  <a:lnTo>
                    <a:pt x="376892" y="516999"/>
                  </a:lnTo>
                  <a:lnTo>
                    <a:pt x="351126" y="554308"/>
                  </a:lnTo>
                  <a:close/>
                </a:path>
                <a:path w="2844165" h="1347470">
                  <a:moveTo>
                    <a:pt x="1213554" y="519280"/>
                  </a:moveTo>
                  <a:lnTo>
                    <a:pt x="1158418" y="448268"/>
                  </a:lnTo>
                  <a:lnTo>
                    <a:pt x="1188795" y="416044"/>
                  </a:lnTo>
                  <a:lnTo>
                    <a:pt x="1243931" y="487056"/>
                  </a:lnTo>
                  <a:lnTo>
                    <a:pt x="1213554" y="519280"/>
                  </a:lnTo>
                  <a:close/>
                </a:path>
                <a:path w="2844165" h="1347470">
                  <a:moveTo>
                    <a:pt x="574752" y="509498"/>
                  </a:moveTo>
                  <a:lnTo>
                    <a:pt x="541353" y="481658"/>
                  </a:lnTo>
                  <a:lnTo>
                    <a:pt x="588986" y="403586"/>
                  </a:lnTo>
                  <a:lnTo>
                    <a:pt x="622384" y="431426"/>
                  </a:lnTo>
                  <a:lnTo>
                    <a:pt x="574752" y="509498"/>
                  </a:lnTo>
                  <a:close/>
                </a:path>
                <a:path w="2844165" h="1347470">
                  <a:moveTo>
                    <a:pt x="255367" y="463963"/>
                  </a:moveTo>
                  <a:lnTo>
                    <a:pt x="191525" y="403735"/>
                  </a:lnTo>
                  <a:lnTo>
                    <a:pt x="217288" y="366427"/>
                  </a:lnTo>
                  <a:lnTo>
                    <a:pt x="281130" y="426655"/>
                  </a:lnTo>
                  <a:lnTo>
                    <a:pt x="255367" y="463963"/>
                  </a:lnTo>
                  <a:close/>
                </a:path>
                <a:path w="2844165" h="1347470">
                  <a:moveTo>
                    <a:pt x="1130849" y="412768"/>
                  </a:moveTo>
                  <a:lnTo>
                    <a:pt x="1075713" y="341756"/>
                  </a:lnTo>
                  <a:lnTo>
                    <a:pt x="1106090" y="309532"/>
                  </a:lnTo>
                  <a:lnTo>
                    <a:pt x="1161226" y="380544"/>
                  </a:lnTo>
                  <a:lnTo>
                    <a:pt x="1130849" y="412768"/>
                  </a:lnTo>
                  <a:close/>
                </a:path>
                <a:path w="2844165" h="1347470">
                  <a:moveTo>
                    <a:pt x="646200" y="392385"/>
                  </a:moveTo>
                  <a:lnTo>
                    <a:pt x="612802" y="364545"/>
                  </a:lnTo>
                  <a:lnTo>
                    <a:pt x="660435" y="286467"/>
                  </a:lnTo>
                  <a:lnTo>
                    <a:pt x="693832" y="314308"/>
                  </a:lnTo>
                  <a:lnTo>
                    <a:pt x="646200" y="392385"/>
                  </a:lnTo>
                  <a:close/>
                </a:path>
                <a:path w="2844165" h="1347470">
                  <a:moveTo>
                    <a:pt x="159602" y="373624"/>
                  </a:moveTo>
                  <a:lnTo>
                    <a:pt x="95761" y="313394"/>
                  </a:lnTo>
                  <a:lnTo>
                    <a:pt x="121525" y="276086"/>
                  </a:lnTo>
                  <a:lnTo>
                    <a:pt x="185366" y="336315"/>
                  </a:lnTo>
                  <a:lnTo>
                    <a:pt x="159602" y="373624"/>
                  </a:lnTo>
                  <a:close/>
                </a:path>
                <a:path w="2844165" h="1347470">
                  <a:moveTo>
                    <a:pt x="1048146" y="306250"/>
                  </a:moveTo>
                  <a:lnTo>
                    <a:pt x="993008" y="235241"/>
                  </a:lnTo>
                  <a:lnTo>
                    <a:pt x="1023386" y="203017"/>
                  </a:lnTo>
                  <a:lnTo>
                    <a:pt x="1078523" y="274026"/>
                  </a:lnTo>
                  <a:lnTo>
                    <a:pt x="1048146" y="306250"/>
                  </a:lnTo>
                  <a:close/>
                </a:path>
                <a:path w="2844165" h="1347470">
                  <a:moveTo>
                    <a:pt x="63841" y="283278"/>
                  </a:moveTo>
                  <a:lnTo>
                    <a:pt x="0" y="223050"/>
                  </a:lnTo>
                  <a:lnTo>
                    <a:pt x="25767" y="185742"/>
                  </a:lnTo>
                  <a:lnTo>
                    <a:pt x="89607" y="245970"/>
                  </a:lnTo>
                  <a:lnTo>
                    <a:pt x="63841" y="283278"/>
                  </a:lnTo>
                  <a:close/>
                </a:path>
                <a:path w="2844165" h="1347470">
                  <a:moveTo>
                    <a:pt x="717648" y="275271"/>
                  </a:moveTo>
                  <a:lnTo>
                    <a:pt x="684250" y="247431"/>
                  </a:lnTo>
                  <a:lnTo>
                    <a:pt x="731884" y="169356"/>
                  </a:lnTo>
                  <a:lnTo>
                    <a:pt x="765281" y="197192"/>
                  </a:lnTo>
                  <a:lnTo>
                    <a:pt x="717648" y="275271"/>
                  </a:lnTo>
                  <a:close/>
                </a:path>
                <a:path w="2844165" h="1347470">
                  <a:moveTo>
                    <a:pt x="965442" y="199735"/>
                  </a:moveTo>
                  <a:lnTo>
                    <a:pt x="910305" y="128725"/>
                  </a:lnTo>
                  <a:lnTo>
                    <a:pt x="940683" y="96503"/>
                  </a:lnTo>
                  <a:lnTo>
                    <a:pt x="995820" y="167512"/>
                  </a:lnTo>
                  <a:lnTo>
                    <a:pt x="965442" y="199735"/>
                  </a:lnTo>
                  <a:close/>
                </a:path>
                <a:path w="2844165" h="1347470">
                  <a:moveTo>
                    <a:pt x="882737" y="93219"/>
                  </a:moveTo>
                  <a:lnTo>
                    <a:pt x="835376" y="32224"/>
                  </a:lnTo>
                  <a:lnTo>
                    <a:pt x="841797" y="25414"/>
                  </a:lnTo>
                  <a:lnTo>
                    <a:pt x="827148" y="13204"/>
                  </a:lnTo>
                  <a:lnTo>
                    <a:pt x="833864" y="2194"/>
                  </a:lnTo>
                  <a:lnTo>
                    <a:pt x="865753" y="0"/>
                  </a:lnTo>
                  <a:lnTo>
                    <a:pt x="913114" y="60997"/>
                  </a:lnTo>
                  <a:lnTo>
                    <a:pt x="882737" y="93219"/>
                  </a:lnTo>
                  <a:close/>
                </a:path>
                <a:path w="2844165" h="1347470">
                  <a:moveTo>
                    <a:pt x="789097" y="158154"/>
                  </a:moveTo>
                  <a:lnTo>
                    <a:pt x="755699" y="130318"/>
                  </a:lnTo>
                  <a:lnTo>
                    <a:pt x="803332" y="52242"/>
                  </a:lnTo>
                  <a:lnTo>
                    <a:pt x="836730" y="80079"/>
                  </a:lnTo>
                  <a:lnTo>
                    <a:pt x="789097" y="158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02845" y="3581973"/>
              <a:ext cx="170348" cy="19910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63275" y="2746187"/>
              <a:ext cx="170348" cy="19910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0685" y="3202503"/>
              <a:ext cx="170331" cy="19909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4851" y="2266986"/>
              <a:ext cx="170332" cy="19909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5926" y="2876732"/>
              <a:ext cx="170348" cy="19910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8036" y="2428632"/>
              <a:ext cx="170332" cy="19909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0711" y="1717358"/>
              <a:ext cx="4164193" cy="553340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3233273" y="5277548"/>
              <a:ext cx="2877185" cy="1922145"/>
            </a:xfrm>
            <a:custGeom>
              <a:avLst/>
              <a:gdLst/>
              <a:ahLst/>
              <a:cxnLst/>
              <a:rect l="l" t="t" r="r" b="b"/>
              <a:pathLst>
                <a:path w="2877184" h="1922145">
                  <a:moveTo>
                    <a:pt x="513740" y="0"/>
                  </a:moveTo>
                  <a:lnTo>
                    <a:pt x="244817" y="0"/>
                  </a:lnTo>
                  <a:lnTo>
                    <a:pt x="0" y="1921700"/>
                  </a:lnTo>
                  <a:lnTo>
                    <a:pt x="134467" y="1921700"/>
                  </a:lnTo>
                  <a:lnTo>
                    <a:pt x="513740" y="0"/>
                  </a:lnTo>
                  <a:close/>
                </a:path>
                <a:path w="2877184" h="1922145">
                  <a:moveTo>
                    <a:pt x="2876562" y="1921700"/>
                  </a:moveTo>
                  <a:lnTo>
                    <a:pt x="2631744" y="0"/>
                  </a:lnTo>
                  <a:lnTo>
                    <a:pt x="2362822" y="0"/>
                  </a:lnTo>
                  <a:lnTo>
                    <a:pt x="2742095" y="1921700"/>
                  </a:lnTo>
                  <a:lnTo>
                    <a:pt x="2876562" y="1921700"/>
                  </a:lnTo>
                  <a:close/>
                </a:path>
              </a:pathLst>
            </a:custGeom>
            <a:solidFill>
              <a:srgbClr val="F585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925829" y="5153212"/>
              <a:ext cx="3491229" cy="157480"/>
            </a:xfrm>
            <a:custGeom>
              <a:avLst/>
              <a:gdLst/>
              <a:ahLst/>
              <a:cxnLst/>
              <a:rect l="l" t="t" r="r" b="b"/>
              <a:pathLst>
                <a:path w="3491230" h="157479">
                  <a:moveTo>
                    <a:pt x="3412400" y="157478"/>
                  </a:moveTo>
                  <a:lnTo>
                    <a:pt x="78696" y="157478"/>
                  </a:lnTo>
                  <a:lnTo>
                    <a:pt x="48064" y="151290"/>
                  </a:lnTo>
                  <a:lnTo>
                    <a:pt x="23049" y="134416"/>
                  </a:lnTo>
                  <a:lnTo>
                    <a:pt x="6184" y="109388"/>
                  </a:lnTo>
                  <a:lnTo>
                    <a:pt x="0" y="78739"/>
                  </a:lnTo>
                  <a:lnTo>
                    <a:pt x="6184" y="48090"/>
                  </a:lnTo>
                  <a:lnTo>
                    <a:pt x="23049" y="23062"/>
                  </a:lnTo>
                  <a:lnTo>
                    <a:pt x="48064" y="6187"/>
                  </a:lnTo>
                  <a:lnTo>
                    <a:pt x="78696" y="0"/>
                  </a:lnTo>
                  <a:lnTo>
                    <a:pt x="3412400" y="0"/>
                  </a:lnTo>
                  <a:lnTo>
                    <a:pt x="3443033" y="6187"/>
                  </a:lnTo>
                  <a:lnTo>
                    <a:pt x="3468047" y="23062"/>
                  </a:lnTo>
                  <a:lnTo>
                    <a:pt x="3484913" y="48090"/>
                  </a:lnTo>
                  <a:lnTo>
                    <a:pt x="3491097" y="78739"/>
                  </a:lnTo>
                  <a:lnTo>
                    <a:pt x="3484913" y="109388"/>
                  </a:lnTo>
                  <a:lnTo>
                    <a:pt x="3468047" y="134416"/>
                  </a:lnTo>
                  <a:lnTo>
                    <a:pt x="3443033" y="151290"/>
                  </a:lnTo>
                  <a:lnTo>
                    <a:pt x="3412400" y="157478"/>
                  </a:lnTo>
                  <a:close/>
                </a:path>
              </a:pathLst>
            </a:custGeom>
            <a:solidFill>
              <a:srgbClr val="D8E2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322680" y="5849010"/>
              <a:ext cx="612775" cy="1356360"/>
            </a:xfrm>
            <a:custGeom>
              <a:avLst/>
              <a:gdLst/>
              <a:ahLst/>
              <a:cxnLst/>
              <a:rect l="l" t="t" r="r" b="b"/>
              <a:pathLst>
                <a:path w="612775" h="1356359">
                  <a:moveTo>
                    <a:pt x="612305" y="1231353"/>
                  </a:moveTo>
                  <a:lnTo>
                    <a:pt x="605866" y="1183754"/>
                  </a:lnTo>
                  <a:lnTo>
                    <a:pt x="599833" y="1163929"/>
                  </a:lnTo>
                  <a:lnTo>
                    <a:pt x="596176" y="1149286"/>
                  </a:lnTo>
                  <a:lnTo>
                    <a:pt x="594690" y="1141285"/>
                  </a:lnTo>
                  <a:lnTo>
                    <a:pt x="585457" y="1063269"/>
                  </a:lnTo>
                  <a:lnTo>
                    <a:pt x="579462" y="1017524"/>
                  </a:lnTo>
                  <a:lnTo>
                    <a:pt x="572249" y="966330"/>
                  </a:lnTo>
                  <a:lnTo>
                    <a:pt x="563816" y="911047"/>
                  </a:lnTo>
                  <a:lnTo>
                    <a:pt x="554164" y="852995"/>
                  </a:lnTo>
                  <a:lnTo>
                    <a:pt x="543280" y="793521"/>
                  </a:lnTo>
                  <a:lnTo>
                    <a:pt x="531190" y="733983"/>
                  </a:lnTo>
                  <a:lnTo>
                    <a:pt x="517855" y="675690"/>
                  </a:lnTo>
                  <a:lnTo>
                    <a:pt x="490626" y="570001"/>
                  </a:lnTo>
                  <a:lnTo>
                    <a:pt x="480568" y="519480"/>
                  </a:lnTo>
                  <a:lnTo>
                    <a:pt x="473252" y="468541"/>
                  </a:lnTo>
                  <a:lnTo>
                    <a:pt x="468782" y="417245"/>
                  </a:lnTo>
                  <a:lnTo>
                    <a:pt x="467258" y="365709"/>
                  </a:lnTo>
                  <a:lnTo>
                    <a:pt x="467258" y="0"/>
                  </a:lnTo>
                  <a:lnTo>
                    <a:pt x="78828" y="34023"/>
                  </a:lnTo>
                  <a:lnTo>
                    <a:pt x="127546" y="495376"/>
                  </a:lnTo>
                  <a:lnTo>
                    <a:pt x="133096" y="535241"/>
                  </a:lnTo>
                  <a:lnTo>
                    <a:pt x="141185" y="574662"/>
                  </a:lnTo>
                  <a:lnTo>
                    <a:pt x="151777" y="613486"/>
                  </a:lnTo>
                  <a:lnTo>
                    <a:pt x="164846" y="651624"/>
                  </a:lnTo>
                  <a:lnTo>
                    <a:pt x="324662" y="1073378"/>
                  </a:lnTo>
                  <a:lnTo>
                    <a:pt x="327710" y="1095349"/>
                  </a:lnTo>
                  <a:lnTo>
                    <a:pt x="321335" y="1115568"/>
                  </a:lnTo>
                  <a:lnTo>
                    <a:pt x="307111" y="1131277"/>
                  </a:lnTo>
                  <a:lnTo>
                    <a:pt x="286677" y="1139698"/>
                  </a:lnTo>
                  <a:lnTo>
                    <a:pt x="262902" y="1144104"/>
                  </a:lnTo>
                  <a:lnTo>
                    <a:pt x="236829" y="1150150"/>
                  </a:lnTo>
                  <a:lnTo>
                    <a:pt x="180479" y="1168222"/>
                  </a:lnTo>
                  <a:lnTo>
                    <a:pt x="142290" y="1185405"/>
                  </a:lnTo>
                  <a:lnTo>
                    <a:pt x="105244" y="1207427"/>
                  </a:lnTo>
                  <a:lnTo>
                    <a:pt x="70904" y="1234897"/>
                  </a:lnTo>
                  <a:lnTo>
                    <a:pt x="40855" y="1268437"/>
                  </a:lnTo>
                  <a:lnTo>
                    <a:pt x="16700" y="1308633"/>
                  </a:lnTo>
                  <a:lnTo>
                    <a:pt x="0" y="1356106"/>
                  </a:lnTo>
                  <a:lnTo>
                    <a:pt x="347370" y="1338300"/>
                  </a:lnTo>
                  <a:lnTo>
                    <a:pt x="485749" y="1278712"/>
                  </a:lnTo>
                  <a:lnTo>
                    <a:pt x="485749" y="1338300"/>
                  </a:lnTo>
                  <a:lnTo>
                    <a:pt x="597204" y="1338300"/>
                  </a:lnTo>
                  <a:lnTo>
                    <a:pt x="601154" y="1321968"/>
                  </a:lnTo>
                  <a:lnTo>
                    <a:pt x="608469" y="1281874"/>
                  </a:lnTo>
                  <a:lnTo>
                    <a:pt x="612305" y="12313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0129" y="1717358"/>
              <a:ext cx="6659398" cy="5620346"/>
            </a:xfrm>
            <a:prstGeom prst="rect">
              <a:avLst/>
            </a:prstGeom>
          </p:spPr>
        </p:pic>
      </p:grpSp>
      <p:sp>
        <p:nvSpPr>
          <p:cNvPr id="17" name="object 17" descr=""/>
          <p:cNvSpPr/>
          <p:nvPr/>
        </p:nvSpPr>
        <p:spPr>
          <a:xfrm>
            <a:off x="845527" y="2452290"/>
            <a:ext cx="9459595" cy="514350"/>
          </a:xfrm>
          <a:custGeom>
            <a:avLst/>
            <a:gdLst/>
            <a:ahLst/>
            <a:cxnLst/>
            <a:rect l="l" t="t" r="r" b="b"/>
            <a:pathLst>
              <a:path w="9459595" h="514350">
                <a:moveTo>
                  <a:pt x="9458976" y="514009"/>
                </a:moveTo>
                <a:lnTo>
                  <a:pt x="0" y="514009"/>
                </a:lnTo>
                <a:lnTo>
                  <a:pt x="0" y="0"/>
                </a:lnTo>
                <a:lnTo>
                  <a:pt x="9458976" y="0"/>
                </a:lnTo>
                <a:lnTo>
                  <a:pt x="9458976" y="514009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031164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481345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93197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382440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83284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832827" y="690284"/>
            <a:ext cx="9019540" cy="2244090"/>
          </a:xfrm>
          <a:prstGeom prst="rect"/>
        </p:spPr>
        <p:txBody>
          <a:bodyPr wrap="square" lIns="0" tIns="217804" rIns="0" bIns="0" rtlCol="0" vert="horz">
            <a:spAutoFit/>
          </a:bodyPr>
          <a:lstStyle/>
          <a:p>
            <a:pPr marL="12700" marR="5080">
              <a:lnSpc>
                <a:spcPts val="7920"/>
              </a:lnSpc>
              <a:spcBef>
                <a:spcPts val="1714"/>
              </a:spcBef>
            </a:pPr>
            <a:r>
              <a:rPr dirty="0" sz="7950" spc="60"/>
              <a:t>Data</a:t>
            </a:r>
            <a:r>
              <a:rPr dirty="0" sz="7950" spc="-550"/>
              <a:t> </a:t>
            </a:r>
            <a:r>
              <a:rPr dirty="0" sz="7950" spc="110"/>
              <a:t>Scope</a:t>
            </a:r>
            <a:r>
              <a:rPr dirty="0" sz="7950" spc="-550"/>
              <a:t> </a:t>
            </a:r>
            <a:r>
              <a:rPr dirty="0" sz="7950" spc="165"/>
              <a:t>and </a:t>
            </a:r>
            <a:r>
              <a:rPr dirty="0" sz="7950" spc="70"/>
              <a:t>Technology</a:t>
            </a:r>
            <a:r>
              <a:rPr dirty="0" sz="7950" spc="-520"/>
              <a:t> </a:t>
            </a:r>
            <a:r>
              <a:rPr dirty="0" sz="7950" spc="-10"/>
              <a:t>Stack</a:t>
            </a:r>
            <a:endParaRPr sz="7950"/>
          </a:p>
        </p:txBody>
      </p:sp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0467" y="4184587"/>
            <a:ext cx="104774" cy="10477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05305" y="4675125"/>
            <a:ext cx="114299" cy="114299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0467" y="5175187"/>
            <a:ext cx="104774" cy="104774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05305" y="5665725"/>
            <a:ext cx="114299" cy="114299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00467" y="6165787"/>
            <a:ext cx="104774" cy="104774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05305" y="6656324"/>
            <a:ext cx="114299" cy="114299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00467" y="7156387"/>
            <a:ext cx="104774" cy="104774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654392" y="3405316"/>
            <a:ext cx="10654030" cy="497840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800" spc="155">
                <a:solidFill>
                  <a:srgbClr val="252161"/>
                </a:solidFill>
                <a:latin typeface="Times New Roman"/>
                <a:cs typeface="Times New Roman"/>
              </a:rPr>
              <a:t>Data</a:t>
            </a:r>
            <a:r>
              <a:rPr dirty="0" sz="2800" spc="-60">
                <a:solidFill>
                  <a:srgbClr val="252161"/>
                </a:solidFill>
                <a:latin typeface="Times New Roman"/>
                <a:cs typeface="Times New Roman"/>
              </a:rPr>
              <a:t> </a:t>
            </a:r>
            <a:r>
              <a:rPr dirty="0" sz="2800" spc="75">
                <a:solidFill>
                  <a:srgbClr val="252161"/>
                </a:solidFill>
                <a:latin typeface="Times New Roman"/>
                <a:cs typeface="Times New Roman"/>
              </a:rPr>
              <a:t>Scope:</a:t>
            </a:r>
            <a:endParaRPr sz="2800">
              <a:latin typeface="Times New Roman"/>
              <a:cs typeface="Times New Roman"/>
            </a:endParaRPr>
          </a:p>
          <a:p>
            <a:pPr marL="1229995" marR="5915660" indent="-608965">
              <a:lnSpc>
                <a:spcPct val="116100"/>
              </a:lnSpc>
            </a:pP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Daily</a:t>
            </a:r>
            <a:r>
              <a:rPr dirty="0" sz="2800" spc="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60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2800" spc="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price</a:t>
            </a:r>
            <a:r>
              <a:rPr dirty="0" sz="2800" spc="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800" spc="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20">
                <a:solidFill>
                  <a:srgbClr val="252161"/>
                </a:solidFill>
                <a:latin typeface="Georgia"/>
                <a:cs typeface="Georgia"/>
              </a:rPr>
              <a:t>for: </a:t>
            </a:r>
            <a:r>
              <a:rPr dirty="0" sz="2800" spc="-50">
                <a:solidFill>
                  <a:srgbClr val="252161"/>
                </a:solidFill>
                <a:latin typeface="Georgia"/>
                <a:cs typeface="Georgia"/>
              </a:rPr>
              <a:t>AAPL,</a:t>
            </a:r>
            <a:r>
              <a:rPr dirty="0" sz="2800" spc="-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0">
                <a:solidFill>
                  <a:srgbClr val="252161"/>
                </a:solidFill>
                <a:latin typeface="Georgia"/>
                <a:cs typeface="Georgia"/>
              </a:rPr>
              <a:t>MSFT,</a:t>
            </a:r>
            <a:r>
              <a:rPr dirty="0" sz="2800" spc="-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GOOGL</a:t>
            </a:r>
            <a:endParaRPr sz="2800">
              <a:latin typeface="Georgia"/>
              <a:cs typeface="Georgia"/>
            </a:endParaRPr>
          </a:p>
          <a:p>
            <a:pPr marL="621030">
              <a:lnSpc>
                <a:spcPct val="100000"/>
              </a:lnSpc>
              <a:spcBef>
                <a:spcPts val="540"/>
              </a:spcBef>
            </a:pPr>
            <a:r>
              <a:rPr dirty="0" sz="2800" spc="45">
                <a:solidFill>
                  <a:srgbClr val="252161"/>
                </a:solidFill>
                <a:latin typeface="Georgia"/>
                <a:cs typeface="Georgia"/>
              </a:rPr>
              <a:t>Attributes</a:t>
            </a:r>
            <a:r>
              <a:rPr dirty="0" sz="2800" spc="-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processed:</a:t>
            </a:r>
            <a:endParaRPr sz="2800">
              <a:latin typeface="Georgia"/>
              <a:cs typeface="Georgia"/>
            </a:endParaRPr>
          </a:p>
          <a:p>
            <a:pPr marL="621030" marR="4093845" indent="608330">
              <a:lnSpc>
                <a:spcPct val="116100"/>
              </a:lnSpc>
            </a:pP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Open,</a:t>
            </a:r>
            <a:r>
              <a:rPr dirty="0" sz="2800" spc="-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High,</a:t>
            </a:r>
            <a:r>
              <a:rPr dirty="0" sz="2800" spc="-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Low,</a:t>
            </a:r>
            <a:r>
              <a:rPr dirty="0" sz="2800" spc="-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Close,</a:t>
            </a:r>
            <a:r>
              <a:rPr dirty="0" sz="2800" spc="-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Volume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Simulated</a:t>
            </a:r>
            <a:r>
              <a:rPr dirty="0" sz="2800" spc="25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2800" spc="25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transaction</a:t>
            </a:r>
            <a:r>
              <a:rPr dirty="0" sz="2800" spc="2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data:</a:t>
            </a:r>
            <a:endParaRPr sz="2800">
              <a:latin typeface="Georgia"/>
              <a:cs typeface="Georgia"/>
            </a:endParaRPr>
          </a:p>
          <a:p>
            <a:pPr marL="1229995">
              <a:lnSpc>
                <a:spcPct val="100000"/>
              </a:lnSpc>
              <a:spcBef>
                <a:spcPts val="540"/>
              </a:spcBef>
            </a:pP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Buy/Sell</a:t>
            </a:r>
            <a:r>
              <a:rPr dirty="0" sz="2800" spc="1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trades,</a:t>
            </a:r>
            <a:r>
              <a:rPr dirty="0" sz="2800" spc="1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quantity,</a:t>
            </a:r>
            <a:r>
              <a:rPr dirty="0" sz="2800" spc="1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trade</a:t>
            </a:r>
            <a:r>
              <a:rPr dirty="0" sz="2800" spc="1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price</a:t>
            </a:r>
            <a:endParaRPr sz="2800">
              <a:latin typeface="Georgia"/>
              <a:cs typeface="Georgia"/>
            </a:endParaRPr>
          </a:p>
          <a:p>
            <a:pPr marL="12700" marR="5080" indent="608330">
              <a:lnSpc>
                <a:spcPct val="116100"/>
              </a:lnSpc>
              <a:tabLst>
                <a:tab pos="2136140" algn="l"/>
                <a:tab pos="3362960" algn="l"/>
                <a:tab pos="4872990" algn="l"/>
                <a:tab pos="6367780" algn="l"/>
                <a:tab pos="7919084" algn="l"/>
                <a:tab pos="9356090" algn="l"/>
              </a:tabLst>
            </a:pP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8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handled</a:t>
            </a:r>
            <a:r>
              <a:rPr dirty="0" sz="28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entirely</a:t>
            </a:r>
            <a:r>
              <a:rPr dirty="0" sz="2800" spc="3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using</a:t>
            </a:r>
            <a:r>
              <a:rPr dirty="0" sz="28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structured</a:t>
            </a:r>
            <a:r>
              <a:rPr dirty="0" sz="28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25">
                <a:solidFill>
                  <a:srgbClr val="252161"/>
                </a:solidFill>
                <a:latin typeface="Georgia"/>
                <a:cs typeface="Georgia"/>
              </a:rPr>
              <a:t>CSV-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based</a:t>
            </a:r>
            <a:r>
              <a:rPr dirty="0" sz="2800" spc="3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workflows </a:t>
            </a:r>
            <a:r>
              <a:rPr dirty="0" sz="2800" spc="114">
                <a:solidFill>
                  <a:srgbClr val="252161"/>
                </a:solidFill>
                <a:latin typeface="Times New Roman"/>
                <a:cs typeface="Times New Roman"/>
              </a:rPr>
              <a:t>Technology</a:t>
            </a:r>
            <a:r>
              <a:rPr dirty="0" sz="2800">
                <a:solidFill>
                  <a:srgbClr val="252161"/>
                </a:solidFill>
                <a:latin typeface="Times New Roman"/>
                <a:cs typeface="Times New Roman"/>
              </a:rPr>
              <a:t>	</a:t>
            </a:r>
            <a:r>
              <a:rPr dirty="0" sz="2800" spc="90">
                <a:solidFill>
                  <a:srgbClr val="252161"/>
                </a:solidFill>
                <a:latin typeface="Times New Roman"/>
                <a:cs typeface="Times New Roman"/>
              </a:rPr>
              <a:t>Stack:</a:t>
            </a:r>
            <a:r>
              <a:rPr dirty="0" sz="2800">
                <a:solidFill>
                  <a:srgbClr val="252161"/>
                </a:solidFill>
                <a:latin typeface="Times New Roman"/>
                <a:cs typeface="Times New Roman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Python,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Pandas,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NumPy,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Apache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800" spc="-10">
                <a:solidFill>
                  <a:srgbClr val="252161"/>
                </a:solidFill>
                <a:latin typeface="Georgia"/>
                <a:cs typeface="Georgia"/>
              </a:rPr>
              <a:t>Airflow,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Databricks,</a:t>
            </a:r>
            <a:r>
              <a:rPr dirty="0" sz="28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25">
                <a:solidFill>
                  <a:srgbClr val="252161"/>
                </a:solidFill>
                <a:latin typeface="Georgia"/>
                <a:cs typeface="Georgia"/>
              </a:rPr>
              <a:t>CSV-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based</a:t>
            </a:r>
            <a:r>
              <a:rPr dirty="0" sz="28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>
                <a:solidFill>
                  <a:srgbClr val="252161"/>
                </a:solidFill>
                <a:latin typeface="Georgia"/>
                <a:cs typeface="Georgia"/>
              </a:rPr>
              <a:t>storage,</a:t>
            </a:r>
            <a:r>
              <a:rPr dirty="0" sz="28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55">
                <a:solidFill>
                  <a:srgbClr val="252161"/>
                </a:solidFill>
                <a:latin typeface="Georgia"/>
                <a:cs typeface="Georgia"/>
              </a:rPr>
              <a:t>Power</a:t>
            </a:r>
            <a:r>
              <a:rPr dirty="0" sz="280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00" spc="-25">
                <a:solidFill>
                  <a:srgbClr val="252161"/>
                </a:solidFill>
                <a:latin typeface="Georgia"/>
                <a:cs typeface="Georgia"/>
              </a:rPr>
              <a:t>BI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180133" y="2853057"/>
            <a:ext cx="7483475" cy="311150"/>
          </a:xfrm>
          <a:custGeom>
            <a:avLst/>
            <a:gdLst/>
            <a:ahLst/>
            <a:cxnLst/>
            <a:rect l="l" t="t" r="r" b="b"/>
            <a:pathLst>
              <a:path w="7483475" h="311150">
                <a:moveTo>
                  <a:pt x="7483445" y="310546"/>
                </a:moveTo>
                <a:lnTo>
                  <a:pt x="0" y="310546"/>
                </a:lnTo>
                <a:lnTo>
                  <a:pt x="0" y="0"/>
                </a:lnTo>
                <a:lnTo>
                  <a:pt x="7483445" y="0"/>
                </a:lnTo>
                <a:lnTo>
                  <a:pt x="7483445" y="310546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972383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42256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5873198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32365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6774062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028700" y="1311219"/>
            <a:ext cx="3875404" cy="7315200"/>
            <a:chOff x="1028700" y="1311219"/>
            <a:chExt cx="3875404" cy="731520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311219"/>
              <a:ext cx="3733799" cy="731519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827432" y="1836169"/>
              <a:ext cx="0" cy="4521835"/>
            </a:xfrm>
            <a:custGeom>
              <a:avLst/>
              <a:gdLst/>
              <a:ahLst/>
              <a:cxnLst/>
              <a:rect l="l" t="t" r="r" b="b"/>
              <a:pathLst>
                <a:path w="0" h="4521835">
                  <a:moveTo>
                    <a:pt x="0" y="0"/>
                  </a:moveTo>
                  <a:lnTo>
                    <a:pt x="0" y="4521235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770282" y="6281205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167433" y="965795"/>
            <a:ext cx="7178675" cy="2318385"/>
          </a:xfrm>
          <a:prstGeom prst="rect"/>
        </p:spPr>
        <p:txBody>
          <a:bodyPr wrap="square" lIns="0" tIns="224154" rIns="0" bIns="0" rtlCol="0" vert="horz">
            <a:spAutoFit/>
          </a:bodyPr>
          <a:lstStyle/>
          <a:p>
            <a:pPr marL="12700" marR="5080">
              <a:lnSpc>
                <a:spcPts val="8190"/>
              </a:lnSpc>
              <a:spcBef>
                <a:spcPts val="1764"/>
              </a:spcBef>
            </a:pPr>
            <a:r>
              <a:rPr dirty="0" spc="-10"/>
              <a:t>Pipeline </a:t>
            </a:r>
            <a:r>
              <a:rPr dirty="0" spc="50"/>
              <a:t>Architectcure</a:t>
            </a:r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1960" y="4410898"/>
            <a:ext cx="109252" cy="10925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6991" y="4936675"/>
            <a:ext cx="122909" cy="12290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6991" y="5469281"/>
            <a:ext cx="122909" cy="12290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6991" y="6001887"/>
            <a:ext cx="122909" cy="122909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7577814" y="4105947"/>
            <a:ext cx="9859010" cy="3754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2305" marR="1558290" indent="-650240">
              <a:lnSpc>
                <a:spcPct val="116500"/>
              </a:lnSpc>
              <a:spcBef>
                <a:spcPts val="95"/>
              </a:spcBef>
            </a:pP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The</a:t>
            </a:r>
            <a:r>
              <a:rPr dirty="0" sz="300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solution</a:t>
            </a:r>
            <a:r>
              <a:rPr dirty="0" sz="300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follows</a:t>
            </a:r>
            <a:r>
              <a:rPr dirty="0" sz="300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55">
                <a:solidFill>
                  <a:srgbClr val="252161"/>
                </a:solidFill>
                <a:latin typeface="Georgia"/>
                <a:cs typeface="Georgia"/>
              </a:rPr>
              <a:t>the</a:t>
            </a:r>
            <a:r>
              <a:rPr dirty="0" sz="300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Medallion</a:t>
            </a:r>
            <a:r>
              <a:rPr dirty="0" sz="300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Architecture: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Bronze:</a:t>
            </a:r>
            <a:r>
              <a:rPr dirty="0" sz="3000" spc="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Raw</a:t>
            </a:r>
            <a:r>
              <a:rPr dirty="0" sz="3000" spc="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3000" spc="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ingestion</a:t>
            </a:r>
            <a:endParaRPr sz="3000">
              <a:latin typeface="Georgia"/>
              <a:cs typeface="Georgia"/>
            </a:endParaRPr>
          </a:p>
          <a:p>
            <a:pPr marL="662305" marR="2964815">
              <a:lnSpc>
                <a:spcPct val="116500"/>
              </a:lnSpc>
            </a:pP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Silver: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Cleaning</a:t>
            </a:r>
            <a:r>
              <a:rPr dirty="0" sz="3000" spc="-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3000" spc="-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standardization </a:t>
            </a:r>
            <a:r>
              <a:rPr dirty="0" sz="3000" spc="-35">
                <a:solidFill>
                  <a:srgbClr val="252161"/>
                </a:solidFill>
                <a:latin typeface="Georgia"/>
                <a:cs typeface="Georgia"/>
              </a:rPr>
              <a:t>Gold:</a:t>
            </a:r>
            <a:r>
              <a:rPr dirty="0" sz="300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Aggregated</a:t>
            </a:r>
            <a:r>
              <a:rPr dirty="0" sz="30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analytics</a:t>
            </a:r>
            <a:endParaRPr sz="3000">
              <a:latin typeface="Georgia"/>
              <a:cs typeface="Georgia"/>
            </a:endParaRPr>
          </a:p>
          <a:p>
            <a:pPr marL="12700" marR="5080">
              <a:lnSpc>
                <a:spcPct val="116500"/>
              </a:lnSpc>
            </a:pP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Apache Airflow </a:t>
            </a:r>
            <a:r>
              <a:rPr dirty="0" sz="3000" spc="45">
                <a:solidFill>
                  <a:srgbClr val="252161"/>
                </a:solidFill>
                <a:latin typeface="Georgia"/>
                <a:cs typeface="Georgia"/>
              </a:rPr>
              <a:t>orchestrates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55">
                <a:solidFill>
                  <a:srgbClr val="252161"/>
                </a:solidFill>
                <a:latin typeface="Georgia"/>
                <a:cs typeface="Georgia"/>
              </a:rPr>
              <a:t>the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55">
                <a:solidFill>
                  <a:srgbClr val="252161"/>
                </a:solidFill>
                <a:latin typeface="Georgia"/>
                <a:cs typeface="Georgia"/>
              </a:rPr>
              <a:t>execution</a:t>
            </a:r>
            <a:r>
              <a:rPr dirty="0" sz="3000" spc="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of all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layers </a:t>
            </a:r>
            <a:r>
              <a:rPr dirty="0" sz="3000" spc="55">
                <a:solidFill>
                  <a:srgbClr val="252161"/>
                </a:solidFill>
                <a:latin typeface="Georgia"/>
                <a:cs typeface="Georgia"/>
              </a:rPr>
              <a:t>Azure</a:t>
            </a:r>
            <a:r>
              <a:rPr dirty="0" sz="300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Databricks</a:t>
            </a:r>
            <a:r>
              <a:rPr dirty="0" sz="300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3000" spc="9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used</a:t>
            </a:r>
            <a:r>
              <a:rPr dirty="0" sz="300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300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scalable</a:t>
            </a:r>
            <a:r>
              <a:rPr dirty="0" sz="3000" spc="9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analytics</a:t>
            </a:r>
            <a:r>
              <a:rPr dirty="0" sz="300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processing </a:t>
            </a:r>
            <a:r>
              <a:rPr dirty="0" sz="3000" spc="55">
                <a:solidFill>
                  <a:srgbClr val="252161"/>
                </a:solidFill>
                <a:latin typeface="Georgia"/>
                <a:cs typeface="Georgia"/>
              </a:rPr>
              <a:t>Power</a:t>
            </a:r>
            <a:r>
              <a:rPr dirty="0" sz="3000" spc="4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55">
                <a:solidFill>
                  <a:srgbClr val="252161"/>
                </a:solidFill>
                <a:latin typeface="Georgia"/>
                <a:cs typeface="Georgia"/>
              </a:rPr>
              <a:t>BI</a:t>
            </a:r>
            <a:r>
              <a:rPr dirty="0" sz="3000" spc="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consumes</a:t>
            </a:r>
            <a:r>
              <a:rPr dirty="0" sz="3000" spc="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gold-</a:t>
            </a:r>
            <a:r>
              <a:rPr dirty="0" sz="3000" spc="50">
                <a:solidFill>
                  <a:srgbClr val="252161"/>
                </a:solidFill>
                <a:latin typeface="Georgia"/>
                <a:cs typeface="Georgia"/>
              </a:rPr>
              <a:t>layer</a:t>
            </a:r>
            <a:r>
              <a:rPr dirty="0" sz="3000" spc="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55">
                <a:solidFill>
                  <a:srgbClr val="252161"/>
                </a:solidFill>
                <a:latin typeface="Georgia"/>
                <a:cs typeface="Georgia"/>
              </a:rPr>
              <a:t>outputs</a:t>
            </a:r>
            <a:r>
              <a:rPr dirty="0" sz="3000" spc="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3000" spc="4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000" spc="-10">
                <a:solidFill>
                  <a:srgbClr val="252161"/>
                </a:solidFill>
                <a:latin typeface="Georgia"/>
                <a:cs typeface="Georgia"/>
              </a:rPr>
              <a:t>visualization</a:t>
            </a:r>
            <a:endParaRPr sz="3000">
              <a:latin typeface="Georgia"/>
              <a:cs typeface="Georgia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1960" y="6541321"/>
            <a:ext cx="109252" cy="109252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1960" y="7073927"/>
            <a:ext cx="109252" cy="109252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1960" y="7606533"/>
            <a:ext cx="109252" cy="109252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4859842" y="3431010"/>
            <a:ext cx="364490" cy="1445260"/>
          </a:xfrm>
          <a:prstGeom prst="rect">
            <a:avLst/>
          </a:prstGeom>
        </p:spPr>
        <p:txBody>
          <a:bodyPr wrap="square" lIns="0" tIns="330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2000" b="1">
                <a:latin typeface="Times New Roman"/>
                <a:cs typeface="Times New Roman"/>
              </a:rPr>
              <a:t>Data</a:t>
            </a:r>
            <a:r>
              <a:rPr dirty="0" sz="2000" spc="130" b="1">
                <a:latin typeface="Times New Roman"/>
                <a:cs typeface="Times New Roman"/>
              </a:rPr>
              <a:t> </a:t>
            </a:r>
            <a:r>
              <a:rPr dirty="0" sz="2000" spc="40" b="1">
                <a:latin typeface="Times New Roman"/>
                <a:cs typeface="Times New Roman"/>
              </a:rPr>
              <a:t>quality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28700" y="3083504"/>
            <a:ext cx="8469630" cy="420370"/>
          </a:xfrm>
          <a:custGeom>
            <a:avLst/>
            <a:gdLst/>
            <a:ahLst/>
            <a:cxnLst/>
            <a:rect l="l" t="t" r="r" b="b"/>
            <a:pathLst>
              <a:path w="8469630" h="420370">
                <a:moveTo>
                  <a:pt x="8469107" y="420172"/>
                </a:moveTo>
                <a:lnTo>
                  <a:pt x="0" y="420172"/>
                </a:lnTo>
                <a:lnTo>
                  <a:pt x="0" y="0"/>
                </a:lnTo>
                <a:lnTo>
                  <a:pt x="8469107" y="0"/>
                </a:lnTo>
                <a:lnTo>
                  <a:pt x="8469107" y="420172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1177452"/>
            <a:ext cx="7699375" cy="2318385"/>
          </a:xfrm>
          <a:prstGeom prst="rect"/>
        </p:spPr>
        <p:txBody>
          <a:bodyPr wrap="square" lIns="0" tIns="224154" rIns="0" bIns="0" rtlCol="0" vert="horz">
            <a:spAutoFit/>
          </a:bodyPr>
          <a:lstStyle/>
          <a:p>
            <a:pPr marL="12700" marR="5080">
              <a:lnSpc>
                <a:spcPts val="8190"/>
              </a:lnSpc>
              <a:spcBef>
                <a:spcPts val="1764"/>
              </a:spcBef>
            </a:pPr>
            <a:r>
              <a:rPr dirty="0" spc="75"/>
              <a:t>Bronze</a:t>
            </a:r>
            <a:r>
              <a:rPr dirty="0" spc="-545"/>
              <a:t> </a:t>
            </a:r>
            <a:r>
              <a:rPr dirty="0" spc="-10"/>
              <a:t>Layer: </a:t>
            </a:r>
            <a:r>
              <a:rPr dirty="0" spc="60"/>
              <a:t>Data</a:t>
            </a:r>
            <a:r>
              <a:rPr dirty="0" spc="-570"/>
              <a:t> </a:t>
            </a:r>
            <a:r>
              <a:rPr dirty="0" spc="-100"/>
              <a:t>Ingestion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1031164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81345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93197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382440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83284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98" y="4243631"/>
            <a:ext cx="106057" cy="10605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92828" y="3947226"/>
            <a:ext cx="10410190" cy="4161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  <a:tabLst>
                <a:tab pos="1889125" algn="l"/>
                <a:tab pos="2936240" algn="l"/>
                <a:tab pos="3767454" algn="l"/>
                <a:tab pos="4613275" algn="l"/>
                <a:tab pos="5882005" algn="l"/>
                <a:tab pos="7071359" algn="l"/>
                <a:tab pos="8602980" algn="l"/>
                <a:tab pos="9284335" algn="l"/>
              </a:tabLst>
            </a:pP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Individual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45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25">
                <a:solidFill>
                  <a:srgbClr val="252161"/>
                </a:solidFill>
                <a:latin typeface="Georgia"/>
                <a:cs typeface="Georgia"/>
              </a:rPr>
              <a:t>CSV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files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(AAPL,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MSFT,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GOOGL)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25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loaded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using</a:t>
            </a:r>
            <a:r>
              <a:rPr dirty="0" sz="2900" spc="14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Pandas</a:t>
            </a:r>
            <a:endParaRPr sz="2900">
              <a:latin typeface="Georgia"/>
              <a:cs typeface="Georgia"/>
            </a:endParaRPr>
          </a:p>
          <a:p>
            <a:pPr marL="12700" marR="1504315">
              <a:lnSpc>
                <a:spcPct val="117000"/>
              </a:lnSpc>
            </a:pP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Each</a:t>
            </a:r>
            <a:r>
              <a:rPr dirty="0" sz="290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dataset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tagged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80">
                <a:solidFill>
                  <a:srgbClr val="252161"/>
                </a:solidFill>
                <a:latin typeface="Georgia"/>
                <a:cs typeface="Georgia"/>
              </a:rPr>
              <a:t>with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65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290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identifier</a:t>
            </a:r>
            <a:r>
              <a:rPr dirty="0" sz="290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column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All</a:t>
            </a:r>
            <a:r>
              <a:rPr dirty="0" sz="290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65">
                <a:solidFill>
                  <a:srgbClr val="252161"/>
                </a:solidFill>
                <a:latin typeface="Georgia"/>
                <a:cs typeface="Georgia"/>
              </a:rPr>
              <a:t>stock</a:t>
            </a:r>
            <a:r>
              <a:rPr dirty="0" sz="290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datasets</a:t>
            </a:r>
            <a:r>
              <a:rPr dirty="0" sz="290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290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merged</a:t>
            </a:r>
            <a:r>
              <a:rPr dirty="0" sz="290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into</a:t>
            </a:r>
            <a:r>
              <a:rPr dirty="0" sz="290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a</a:t>
            </a:r>
            <a:r>
              <a:rPr dirty="0" sz="290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single</a:t>
            </a:r>
            <a:r>
              <a:rPr dirty="0" sz="290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DataFrame</a:t>
            </a:r>
            <a:endParaRPr sz="2900">
              <a:latin typeface="Georgia"/>
              <a:cs typeface="Georgia"/>
            </a:endParaRPr>
          </a:p>
          <a:p>
            <a:pPr marL="12700" marR="5080">
              <a:lnSpc>
                <a:spcPct val="117000"/>
              </a:lnSpc>
              <a:tabLst>
                <a:tab pos="1680210" algn="l"/>
                <a:tab pos="3781425" algn="l"/>
                <a:tab pos="4700905" algn="l"/>
                <a:tab pos="5166360" algn="l"/>
                <a:tab pos="6777355" algn="l"/>
                <a:tab pos="8703945" algn="l"/>
                <a:tab pos="9716770" algn="l"/>
              </a:tabLst>
            </a:pP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transaction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2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25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ingested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40">
                <a:solidFill>
                  <a:srgbClr val="252161"/>
                </a:solidFill>
                <a:latin typeface="Georgia"/>
                <a:cs typeface="Georgia"/>
              </a:rPr>
              <a:t>separately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20">
                <a:solidFill>
                  <a:srgbClr val="252161"/>
                </a:solidFill>
                <a:latin typeface="Georgia"/>
                <a:cs typeface="Georgia"/>
              </a:rPr>
              <a:t>from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35">
                <a:solidFill>
                  <a:srgbClr val="252161"/>
                </a:solidFill>
                <a:latin typeface="Georgia"/>
                <a:cs typeface="Georgia"/>
              </a:rPr>
              <a:t>CSV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files</a:t>
            </a:r>
            <a:endParaRPr sz="2900">
              <a:latin typeface="Georgia"/>
              <a:cs typeface="Georgia"/>
            </a:endParaRPr>
          </a:p>
          <a:p>
            <a:pPr marL="12700" marR="5080">
              <a:lnSpc>
                <a:spcPct val="117000"/>
              </a:lnSpc>
              <a:tabLst>
                <a:tab pos="990600" algn="l"/>
                <a:tab pos="1460500" algn="l"/>
                <a:tab pos="2910205" algn="l"/>
                <a:tab pos="3449954" algn="l"/>
                <a:tab pos="5316855" algn="l"/>
                <a:tab pos="6745605" algn="l"/>
                <a:tab pos="8272145" algn="l"/>
                <a:tab pos="10035540" algn="l"/>
              </a:tabLst>
            </a:pPr>
            <a:r>
              <a:rPr dirty="0" sz="2900" spc="-2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25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65">
                <a:solidFill>
                  <a:srgbClr val="252161"/>
                </a:solidFill>
                <a:latin typeface="Georgia"/>
                <a:cs typeface="Georgia"/>
              </a:rPr>
              <a:t>written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40">
                <a:solidFill>
                  <a:srgbClr val="252161"/>
                </a:solidFill>
                <a:latin typeface="Georgia"/>
                <a:cs typeface="Georgia"/>
              </a:rPr>
              <a:t>to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processed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35">
                <a:solidFill>
                  <a:srgbClr val="252161"/>
                </a:solidFill>
                <a:latin typeface="Georgia"/>
                <a:cs typeface="Georgia"/>
              </a:rPr>
              <a:t>storage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65">
                <a:solidFill>
                  <a:srgbClr val="252161"/>
                </a:solidFill>
                <a:latin typeface="Georgia"/>
                <a:cs typeface="Georgia"/>
              </a:rPr>
              <a:t>without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cleansing</a:t>
            </a:r>
            <a:r>
              <a:rPr dirty="0" sz="2900">
                <a:solidFill>
                  <a:srgbClr val="252161"/>
                </a:solidFill>
                <a:latin typeface="Georgia"/>
                <a:cs typeface="Georgia"/>
              </a:rPr>
              <a:t>	</a:t>
            </a:r>
            <a:r>
              <a:rPr dirty="0" sz="2900" spc="-25">
                <a:solidFill>
                  <a:srgbClr val="252161"/>
                </a:solidFill>
                <a:latin typeface="Georgia"/>
                <a:cs typeface="Georgia"/>
              </a:rPr>
              <a:t>or </a:t>
            </a:r>
            <a:r>
              <a:rPr dirty="0" sz="2900" spc="-10">
                <a:solidFill>
                  <a:srgbClr val="252161"/>
                </a:solidFill>
                <a:latin typeface="Georgia"/>
                <a:cs typeface="Georgia"/>
              </a:rPr>
              <a:t>calculations</a:t>
            </a:r>
            <a:endParaRPr sz="2900">
              <a:latin typeface="Georgia"/>
              <a:cs typeface="Georgi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98" y="5277694"/>
            <a:ext cx="106057" cy="10605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98" y="5794726"/>
            <a:ext cx="106057" cy="10605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98" y="6311758"/>
            <a:ext cx="106057" cy="10605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998" y="7345822"/>
            <a:ext cx="106057" cy="106057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1665819" y="1221307"/>
            <a:ext cx="5686425" cy="7387590"/>
            <a:chOff x="11665819" y="1221307"/>
            <a:chExt cx="5686425" cy="7387590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4869" y="1240357"/>
              <a:ext cx="5652411" cy="734891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1684869" y="1240357"/>
              <a:ext cx="5648325" cy="7349490"/>
            </a:xfrm>
            <a:custGeom>
              <a:avLst/>
              <a:gdLst/>
              <a:ahLst/>
              <a:cxnLst/>
              <a:rect l="l" t="t" r="r" b="b"/>
              <a:pathLst>
                <a:path w="5648325" h="7349490">
                  <a:moveTo>
                    <a:pt x="5648249" y="7021899"/>
                  </a:moveTo>
                  <a:lnTo>
                    <a:pt x="5639376" y="7066741"/>
                  </a:lnTo>
                  <a:lnTo>
                    <a:pt x="5623429" y="7113679"/>
                  </a:lnTo>
                  <a:lnTo>
                    <a:pt x="5601524" y="7158150"/>
                  </a:lnTo>
                  <a:lnTo>
                    <a:pt x="5573906" y="7199561"/>
                  </a:lnTo>
                  <a:lnTo>
                    <a:pt x="5540822" y="7237320"/>
                  </a:lnTo>
                  <a:lnTo>
                    <a:pt x="5503063" y="7270404"/>
                  </a:lnTo>
                  <a:lnTo>
                    <a:pt x="5461651" y="7298021"/>
                  </a:lnTo>
                  <a:lnTo>
                    <a:pt x="5417180" y="7319926"/>
                  </a:lnTo>
                  <a:lnTo>
                    <a:pt x="5370243" y="7335873"/>
                  </a:lnTo>
                  <a:lnTo>
                    <a:pt x="5321432" y="7345616"/>
                  </a:lnTo>
                  <a:lnTo>
                    <a:pt x="5271346" y="7348917"/>
                  </a:lnTo>
                  <a:lnTo>
                    <a:pt x="380989" y="7348916"/>
                  </a:lnTo>
                  <a:lnTo>
                    <a:pt x="330899" y="7345608"/>
                  </a:lnTo>
                  <a:lnTo>
                    <a:pt x="282092" y="7335853"/>
                  </a:lnTo>
                  <a:lnTo>
                    <a:pt x="235161" y="7319896"/>
                  </a:lnTo>
                  <a:lnTo>
                    <a:pt x="190698" y="7297984"/>
                  </a:lnTo>
                  <a:lnTo>
                    <a:pt x="149297" y="7270361"/>
                  </a:lnTo>
                  <a:lnTo>
                    <a:pt x="111549" y="7237275"/>
                  </a:lnTo>
                  <a:lnTo>
                    <a:pt x="78477" y="7199516"/>
                  </a:lnTo>
                  <a:lnTo>
                    <a:pt x="50871" y="7158108"/>
                  </a:lnTo>
                  <a:lnTo>
                    <a:pt x="28976" y="7113644"/>
                  </a:lnTo>
                  <a:lnTo>
                    <a:pt x="13037" y="7066715"/>
                  </a:lnTo>
                  <a:lnTo>
                    <a:pt x="3298" y="7017914"/>
                  </a:lnTo>
                  <a:lnTo>
                    <a:pt x="0" y="6967834"/>
                  </a:lnTo>
                  <a:lnTo>
                    <a:pt x="0" y="380998"/>
                  </a:lnTo>
                  <a:lnTo>
                    <a:pt x="3304" y="330919"/>
                  </a:lnTo>
                  <a:lnTo>
                    <a:pt x="13053" y="282121"/>
                  </a:lnTo>
                  <a:lnTo>
                    <a:pt x="29001" y="235198"/>
                  </a:lnTo>
                  <a:lnTo>
                    <a:pt x="50903" y="190741"/>
                  </a:lnTo>
                  <a:lnTo>
                    <a:pt x="78515" y="149342"/>
                  </a:lnTo>
                  <a:lnTo>
                    <a:pt x="111590" y="111593"/>
                  </a:lnTo>
                  <a:lnTo>
                    <a:pt x="149338" y="78518"/>
                  </a:lnTo>
                  <a:lnTo>
                    <a:pt x="190736" y="50906"/>
                  </a:lnTo>
                  <a:lnTo>
                    <a:pt x="235193" y="29003"/>
                  </a:lnTo>
                  <a:lnTo>
                    <a:pt x="282117" y="13054"/>
                  </a:lnTo>
                  <a:lnTo>
                    <a:pt x="330915" y="3304"/>
                  </a:lnTo>
                  <a:lnTo>
                    <a:pt x="380995" y="0"/>
                  </a:lnTo>
                  <a:lnTo>
                    <a:pt x="5271346" y="0"/>
                  </a:lnTo>
                  <a:lnTo>
                    <a:pt x="5321429" y="3291"/>
                  </a:lnTo>
                  <a:lnTo>
                    <a:pt x="5370231" y="13033"/>
                  </a:lnTo>
                  <a:lnTo>
                    <a:pt x="5417161" y="28976"/>
                  </a:lnTo>
                  <a:lnTo>
                    <a:pt x="5461626" y="50875"/>
                  </a:lnTo>
                  <a:lnTo>
                    <a:pt x="5503033" y="78484"/>
                  </a:lnTo>
                  <a:lnTo>
                    <a:pt x="5540790" y="111560"/>
                  </a:lnTo>
                  <a:lnTo>
                    <a:pt x="5573874" y="149310"/>
                  </a:lnTo>
                  <a:lnTo>
                    <a:pt x="5601493" y="190713"/>
                  </a:lnTo>
                  <a:lnTo>
                    <a:pt x="5623402" y="235177"/>
                  </a:lnTo>
                  <a:lnTo>
                    <a:pt x="5639355" y="282108"/>
                  </a:lnTo>
                  <a:lnTo>
                    <a:pt x="5648258" y="327015"/>
                  </a:lnTo>
                </a:path>
              </a:pathLst>
            </a:custGeom>
            <a:ln w="38099">
              <a:solidFill>
                <a:srgbClr val="422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159274" y="3038735"/>
            <a:ext cx="7856855" cy="525145"/>
          </a:xfrm>
          <a:custGeom>
            <a:avLst/>
            <a:gdLst/>
            <a:ahLst/>
            <a:cxnLst/>
            <a:rect l="l" t="t" r="r" b="b"/>
            <a:pathLst>
              <a:path w="7856855" h="525145">
                <a:moveTo>
                  <a:pt x="7856519" y="525135"/>
                </a:moveTo>
                <a:lnTo>
                  <a:pt x="0" y="525135"/>
                </a:lnTo>
                <a:lnTo>
                  <a:pt x="0" y="0"/>
                </a:lnTo>
                <a:lnTo>
                  <a:pt x="7856519" y="0"/>
                </a:lnTo>
                <a:lnTo>
                  <a:pt x="7856519" y="525135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972383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42256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5873198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32365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6774062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043" y="609427"/>
            <a:ext cx="6791324" cy="849281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132105" y="389564"/>
            <a:ext cx="8418195" cy="119761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7650" spc="-125"/>
              <a:t>Silver</a:t>
            </a:r>
            <a:r>
              <a:rPr dirty="0" sz="7650" spc="-515"/>
              <a:t> </a:t>
            </a:r>
            <a:r>
              <a:rPr dirty="0" sz="7650" spc="-185"/>
              <a:t>Layer:</a:t>
            </a:r>
            <a:r>
              <a:rPr dirty="0" sz="7650" spc="-515"/>
              <a:t> </a:t>
            </a:r>
            <a:r>
              <a:rPr dirty="0" sz="7650" spc="40"/>
              <a:t>Data</a:t>
            </a:r>
            <a:endParaRPr sz="7650"/>
          </a:p>
        </p:txBody>
      </p:sp>
      <p:sp>
        <p:nvSpPr>
          <p:cNvPr id="11" name="object 11" descr=""/>
          <p:cNvSpPr txBox="1"/>
          <p:nvPr/>
        </p:nvSpPr>
        <p:spPr>
          <a:xfrm>
            <a:off x="8132105" y="1362670"/>
            <a:ext cx="5817870" cy="2170430"/>
          </a:xfrm>
          <a:prstGeom prst="rect">
            <a:avLst/>
          </a:prstGeom>
        </p:spPr>
        <p:txBody>
          <a:bodyPr wrap="square" lIns="0" tIns="210820" rIns="0" bIns="0" rtlCol="0" vert="horz">
            <a:spAutoFit/>
          </a:bodyPr>
          <a:lstStyle/>
          <a:p>
            <a:pPr marL="12700" marR="5080">
              <a:lnSpc>
                <a:spcPts val="7659"/>
              </a:lnSpc>
              <a:spcBef>
                <a:spcPts val="1660"/>
              </a:spcBef>
            </a:pPr>
            <a:r>
              <a:rPr dirty="0" sz="7650" spc="70" b="1">
                <a:solidFill>
                  <a:srgbClr val="2F5D99"/>
                </a:solidFill>
                <a:latin typeface="Tahoma"/>
                <a:cs typeface="Tahoma"/>
              </a:rPr>
              <a:t>Cleaning</a:t>
            </a:r>
            <a:r>
              <a:rPr dirty="0" sz="7650" spc="-505" b="1">
                <a:solidFill>
                  <a:srgbClr val="2F5D99"/>
                </a:solidFill>
                <a:latin typeface="Tahoma"/>
                <a:cs typeface="Tahoma"/>
              </a:rPr>
              <a:t> </a:t>
            </a:r>
            <a:r>
              <a:rPr dirty="0" sz="7650" spc="-470" b="1">
                <a:solidFill>
                  <a:srgbClr val="2F5D99"/>
                </a:solidFill>
                <a:latin typeface="Tahoma"/>
                <a:cs typeface="Tahoma"/>
              </a:rPr>
              <a:t>&amp; </a:t>
            </a:r>
            <a:r>
              <a:rPr dirty="0" sz="7650" spc="-10" b="1">
                <a:solidFill>
                  <a:srgbClr val="2F5D99"/>
                </a:solidFill>
                <a:latin typeface="Tahoma"/>
                <a:cs typeface="Tahoma"/>
              </a:rPr>
              <a:t>Preparation</a:t>
            </a:r>
            <a:endParaRPr sz="765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6084" y="4067772"/>
            <a:ext cx="100277" cy="10027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6084" y="4556626"/>
            <a:ext cx="100277" cy="10027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6084" y="5045479"/>
            <a:ext cx="100277" cy="10027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6084" y="5534333"/>
            <a:ext cx="100277" cy="10027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6084" y="6023186"/>
            <a:ext cx="100277" cy="10027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8947" y="6505772"/>
            <a:ext cx="112812" cy="11281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68947" y="6994625"/>
            <a:ext cx="112812" cy="112812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68947" y="7483478"/>
            <a:ext cx="112812" cy="112812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8456590" y="3786830"/>
            <a:ext cx="9453880" cy="3936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02640">
              <a:lnSpc>
                <a:spcPct val="116599"/>
              </a:lnSpc>
              <a:spcBef>
                <a:spcPts val="95"/>
              </a:spcBef>
            </a:pP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7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85">
                <a:solidFill>
                  <a:srgbClr val="252161"/>
                </a:solidFill>
                <a:latin typeface="Georgia"/>
                <a:cs typeface="Georgia"/>
              </a:rPr>
              <a:t>type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standardization</a:t>
            </a:r>
            <a:r>
              <a:rPr dirty="0" sz="275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7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date</a:t>
            </a:r>
            <a:r>
              <a:rPr dirty="0" sz="275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parsing</a:t>
            </a:r>
            <a:r>
              <a:rPr dirty="0" sz="275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27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-10">
                <a:solidFill>
                  <a:srgbClr val="252161"/>
                </a:solidFill>
                <a:latin typeface="Georgia"/>
                <a:cs typeface="Georgia"/>
              </a:rPr>
              <a:t>applied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Records</a:t>
            </a:r>
            <a:r>
              <a:rPr dirty="0" sz="275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275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sorted</a:t>
            </a:r>
            <a:r>
              <a:rPr dirty="0" sz="275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80">
                <a:solidFill>
                  <a:srgbClr val="252161"/>
                </a:solidFill>
                <a:latin typeface="Georgia"/>
                <a:cs typeface="Georgia"/>
              </a:rPr>
              <a:t>by</a:t>
            </a:r>
            <a:r>
              <a:rPr dirty="0" sz="2750" spc="55">
                <a:solidFill>
                  <a:srgbClr val="252161"/>
                </a:solidFill>
                <a:latin typeface="Georgia"/>
                <a:cs typeface="Georgia"/>
              </a:rPr>
              <a:t> stock</a:t>
            </a:r>
            <a:r>
              <a:rPr dirty="0" sz="275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75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trading</a:t>
            </a:r>
            <a:r>
              <a:rPr dirty="0" sz="275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-20">
                <a:solidFill>
                  <a:srgbClr val="252161"/>
                </a:solidFill>
                <a:latin typeface="Georgia"/>
                <a:cs typeface="Georgia"/>
              </a:rPr>
              <a:t>date</a:t>
            </a:r>
            <a:endParaRPr sz="2750">
              <a:latin typeface="Georgia"/>
              <a:cs typeface="Georgia"/>
            </a:endParaRPr>
          </a:p>
          <a:p>
            <a:pPr marL="12700" marR="5080">
              <a:lnSpc>
                <a:spcPct val="116599"/>
              </a:lnSpc>
              <a:spcBef>
                <a:spcPts val="5"/>
              </a:spcBef>
            </a:pP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Missing</a:t>
            </a:r>
            <a:r>
              <a:rPr dirty="0" sz="275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values</a:t>
            </a:r>
            <a:r>
              <a:rPr dirty="0" sz="27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in</a:t>
            </a:r>
            <a:r>
              <a:rPr dirty="0" sz="27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price</a:t>
            </a:r>
            <a:r>
              <a:rPr dirty="0" sz="275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7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50">
                <a:solidFill>
                  <a:srgbClr val="252161"/>
                </a:solidFill>
                <a:latin typeface="Georgia"/>
                <a:cs typeface="Georgia"/>
              </a:rPr>
              <a:t>volume</a:t>
            </a:r>
            <a:r>
              <a:rPr dirty="0" sz="27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columns</a:t>
            </a:r>
            <a:r>
              <a:rPr dirty="0" sz="27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27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-10">
                <a:solidFill>
                  <a:srgbClr val="252161"/>
                </a:solidFill>
                <a:latin typeface="Georgia"/>
                <a:cs typeface="Georgia"/>
              </a:rPr>
              <a:t>handled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Time-series</a:t>
            </a:r>
            <a:r>
              <a:rPr dirty="0" sz="27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50">
                <a:solidFill>
                  <a:srgbClr val="252161"/>
                </a:solidFill>
                <a:latin typeface="Georgia"/>
                <a:cs typeface="Georgia"/>
              </a:rPr>
              <a:t>continuity</a:t>
            </a:r>
            <a:r>
              <a:rPr dirty="0" sz="27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27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maintained</a:t>
            </a:r>
            <a:r>
              <a:rPr dirty="0" sz="275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27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50">
                <a:solidFill>
                  <a:srgbClr val="252161"/>
                </a:solidFill>
                <a:latin typeface="Georgia"/>
                <a:cs typeface="Georgia"/>
              </a:rPr>
              <a:t>return</a:t>
            </a:r>
            <a:r>
              <a:rPr dirty="0" sz="27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-10">
                <a:solidFill>
                  <a:srgbClr val="252161"/>
                </a:solidFill>
                <a:latin typeface="Georgia"/>
                <a:cs typeface="Georgia"/>
              </a:rPr>
              <a:t>calculations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Derived</a:t>
            </a:r>
            <a:r>
              <a:rPr dirty="0" sz="27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50">
                <a:solidFill>
                  <a:srgbClr val="252161"/>
                </a:solidFill>
                <a:latin typeface="Georgia"/>
                <a:cs typeface="Georgia"/>
              </a:rPr>
              <a:t>metrics</a:t>
            </a:r>
            <a:r>
              <a:rPr dirty="0" sz="27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27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-10">
                <a:solidFill>
                  <a:srgbClr val="252161"/>
                </a:solidFill>
                <a:latin typeface="Georgia"/>
                <a:cs typeface="Georgia"/>
              </a:rPr>
              <a:t>computed:</a:t>
            </a:r>
            <a:endParaRPr sz="2750">
              <a:latin typeface="Georgia"/>
              <a:cs typeface="Georgia"/>
            </a:endParaRPr>
          </a:p>
          <a:p>
            <a:pPr marL="608965" marR="5735955">
              <a:lnSpc>
                <a:spcPct val="116599"/>
              </a:lnSpc>
            </a:pP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Daily</a:t>
            </a:r>
            <a:r>
              <a:rPr dirty="0" sz="2750" spc="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35">
                <a:solidFill>
                  <a:srgbClr val="252161"/>
                </a:solidFill>
                <a:latin typeface="Georgia"/>
                <a:cs typeface="Georgia"/>
              </a:rPr>
              <a:t>returns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Cumulative</a:t>
            </a:r>
            <a:r>
              <a:rPr dirty="0" sz="2750" spc="3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35">
                <a:solidFill>
                  <a:srgbClr val="252161"/>
                </a:solidFill>
                <a:latin typeface="Georgia"/>
                <a:cs typeface="Georgia"/>
              </a:rPr>
              <a:t>returns </a:t>
            </a:r>
            <a:r>
              <a:rPr dirty="0" sz="2750">
                <a:solidFill>
                  <a:srgbClr val="252161"/>
                </a:solidFill>
                <a:latin typeface="Georgia"/>
                <a:cs typeface="Georgia"/>
              </a:rPr>
              <a:t>Moving</a:t>
            </a:r>
            <a:r>
              <a:rPr dirty="0" sz="2750" spc="8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750" spc="-10">
                <a:solidFill>
                  <a:srgbClr val="252161"/>
                </a:solidFill>
                <a:latin typeface="Georgia"/>
                <a:cs typeface="Georgia"/>
              </a:rPr>
              <a:t>averages</a:t>
            </a:r>
            <a:endParaRPr sz="27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99217" y="2679056"/>
            <a:ext cx="10851515" cy="469265"/>
          </a:xfrm>
          <a:custGeom>
            <a:avLst/>
            <a:gdLst/>
            <a:ahLst/>
            <a:cxnLst/>
            <a:rect l="l" t="t" r="r" b="b"/>
            <a:pathLst>
              <a:path w="10851515" h="469264">
                <a:moveTo>
                  <a:pt x="10851263" y="468926"/>
                </a:moveTo>
                <a:lnTo>
                  <a:pt x="0" y="468926"/>
                </a:lnTo>
                <a:lnTo>
                  <a:pt x="0" y="0"/>
                </a:lnTo>
                <a:lnTo>
                  <a:pt x="10851263" y="0"/>
                </a:lnTo>
                <a:lnTo>
                  <a:pt x="10851263" y="468926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1164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81345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93197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382440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83284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0864153" y="3503847"/>
            <a:ext cx="6715125" cy="4836160"/>
            <a:chOff x="10864153" y="3503847"/>
            <a:chExt cx="6715125" cy="483616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4156" y="3503847"/>
              <a:ext cx="6714511" cy="482346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2015026" y="3894162"/>
              <a:ext cx="4371975" cy="2395855"/>
            </a:xfrm>
            <a:custGeom>
              <a:avLst/>
              <a:gdLst/>
              <a:ahLst/>
              <a:cxnLst/>
              <a:rect l="l" t="t" r="r" b="b"/>
              <a:pathLst>
                <a:path w="4371975" h="2395854">
                  <a:moveTo>
                    <a:pt x="131241" y="2278507"/>
                  </a:moveTo>
                  <a:lnTo>
                    <a:pt x="82918" y="2227440"/>
                  </a:lnTo>
                  <a:lnTo>
                    <a:pt x="0" y="2344712"/>
                  </a:lnTo>
                  <a:lnTo>
                    <a:pt x="48323" y="2395778"/>
                  </a:lnTo>
                  <a:lnTo>
                    <a:pt x="131241" y="2278507"/>
                  </a:lnTo>
                  <a:close/>
                </a:path>
                <a:path w="4371975" h="2395854">
                  <a:moveTo>
                    <a:pt x="255612" y="2102624"/>
                  </a:moveTo>
                  <a:lnTo>
                    <a:pt x="207289" y="2051558"/>
                  </a:lnTo>
                  <a:lnTo>
                    <a:pt x="124383" y="2168817"/>
                  </a:lnTo>
                  <a:lnTo>
                    <a:pt x="172694" y="2219883"/>
                  </a:lnTo>
                  <a:lnTo>
                    <a:pt x="255612" y="2102624"/>
                  </a:lnTo>
                  <a:close/>
                </a:path>
                <a:path w="4371975" h="2395854">
                  <a:moveTo>
                    <a:pt x="379996" y="1926717"/>
                  </a:moveTo>
                  <a:lnTo>
                    <a:pt x="331673" y="1875650"/>
                  </a:lnTo>
                  <a:lnTo>
                    <a:pt x="248754" y="1992909"/>
                  </a:lnTo>
                  <a:lnTo>
                    <a:pt x="297065" y="2043976"/>
                  </a:lnTo>
                  <a:lnTo>
                    <a:pt x="379996" y="1926717"/>
                  </a:lnTo>
                  <a:close/>
                </a:path>
                <a:path w="4371975" h="2395854">
                  <a:moveTo>
                    <a:pt x="504367" y="1750822"/>
                  </a:moveTo>
                  <a:lnTo>
                    <a:pt x="456044" y="1699755"/>
                  </a:lnTo>
                  <a:lnTo>
                    <a:pt x="373126" y="1817027"/>
                  </a:lnTo>
                  <a:lnTo>
                    <a:pt x="421449" y="1868093"/>
                  </a:lnTo>
                  <a:lnTo>
                    <a:pt x="504367" y="1750822"/>
                  </a:lnTo>
                  <a:close/>
                </a:path>
                <a:path w="4371975" h="2395854">
                  <a:moveTo>
                    <a:pt x="628738" y="1574927"/>
                  </a:moveTo>
                  <a:lnTo>
                    <a:pt x="580428" y="1523860"/>
                  </a:lnTo>
                  <a:lnTo>
                    <a:pt x="497509" y="1641119"/>
                  </a:lnTo>
                  <a:lnTo>
                    <a:pt x="545820" y="1692186"/>
                  </a:lnTo>
                  <a:lnTo>
                    <a:pt x="628738" y="1574927"/>
                  </a:lnTo>
                  <a:close/>
                </a:path>
                <a:path w="4371975" h="2395854">
                  <a:moveTo>
                    <a:pt x="753122" y="1399032"/>
                  </a:moveTo>
                  <a:lnTo>
                    <a:pt x="704799" y="1347965"/>
                  </a:lnTo>
                  <a:lnTo>
                    <a:pt x="621880" y="1465224"/>
                  </a:lnTo>
                  <a:lnTo>
                    <a:pt x="670204" y="1516291"/>
                  </a:lnTo>
                  <a:lnTo>
                    <a:pt x="753122" y="1399032"/>
                  </a:lnTo>
                  <a:close/>
                </a:path>
                <a:path w="4371975" h="2395854">
                  <a:moveTo>
                    <a:pt x="877493" y="1223137"/>
                  </a:moveTo>
                  <a:lnTo>
                    <a:pt x="829170" y="1172070"/>
                  </a:lnTo>
                  <a:lnTo>
                    <a:pt x="746252" y="1289329"/>
                  </a:lnTo>
                  <a:lnTo>
                    <a:pt x="794575" y="1340396"/>
                  </a:lnTo>
                  <a:lnTo>
                    <a:pt x="877493" y="1223137"/>
                  </a:lnTo>
                  <a:close/>
                </a:path>
                <a:path w="4371975" h="2395854">
                  <a:moveTo>
                    <a:pt x="1147749" y="1049401"/>
                  </a:moveTo>
                  <a:lnTo>
                    <a:pt x="1114894" y="1023480"/>
                  </a:lnTo>
                  <a:lnTo>
                    <a:pt x="1115656" y="1019416"/>
                  </a:lnTo>
                  <a:lnTo>
                    <a:pt x="1117269" y="1003719"/>
                  </a:lnTo>
                  <a:lnTo>
                    <a:pt x="1117612" y="987882"/>
                  </a:lnTo>
                  <a:lnTo>
                    <a:pt x="1117307" y="979957"/>
                  </a:lnTo>
                  <a:lnTo>
                    <a:pt x="1115745" y="964234"/>
                  </a:lnTo>
                  <a:lnTo>
                    <a:pt x="1103642" y="919086"/>
                  </a:lnTo>
                  <a:lnTo>
                    <a:pt x="1081366" y="880122"/>
                  </a:lnTo>
                  <a:lnTo>
                    <a:pt x="1050823" y="850607"/>
                  </a:lnTo>
                  <a:lnTo>
                    <a:pt x="1014679" y="833158"/>
                  </a:lnTo>
                  <a:lnTo>
                    <a:pt x="982459" y="828916"/>
                  </a:lnTo>
                  <a:lnTo>
                    <a:pt x="975982" y="829233"/>
                  </a:lnTo>
                  <a:lnTo>
                    <a:pt x="938123" y="839177"/>
                  </a:lnTo>
                  <a:lnTo>
                    <a:pt x="904328" y="862152"/>
                  </a:lnTo>
                  <a:lnTo>
                    <a:pt x="877531" y="896137"/>
                  </a:lnTo>
                  <a:lnTo>
                    <a:pt x="860018" y="938276"/>
                  </a:lnTo>
                  <a:lnTo>
                    <a:pt x="853325" y="984859"/>
                  </a:lnTo>
                  <a:lnTo>
                    <a:pt x="853617" y="1000721"/>
                  </a:lnTo>
                  <a:lnTo>
                    <a:pt x="862037" y="1047013"/>
                  </a:lnTo>
                  <a:lnTo>
                    <a:pt x="881100" y="1088478"/>
                  </a:lnTo>
                  <a:lnTo>
                    <a:pt x="884669" y="1093597"/>
                  </a:lnTo>
                  <a:lnTo>
                    <a:pt x="870635" y="1113434"/>
                  </a:lnTo>
                  <a:lnTo>
                    <a:pt x="918946" y="1164501"/>
                  </a:lnTo>
                  <a:lnTo>
                    <a:pt x="936421" y="1139786"/>
                  </a:lnTo>
                  <a:lnTo>
                    <a:pt x="937653" y="1140409"/>
                  </a:lnTo>
                  <a:lnTo>
                    <a:pt x="975487" y="1151216"/>
                  </a:lnTo>
                  <a:lnTo>
                    <a:pt x="988453" y="1151763"/>
                  </a:lnTo>
                  <a:lnTo>
                    <a:pt x="994943" y="1151445"/>
                  </a:lnTo>
                  <a:lnTo>
                    <a:pt x="1032802" y="1141501"/>
                  </a:lnTo>
                  <a:lnTo>
                    <a:pt x="1071613" y="1113561"/>
                  </a:lnTo>
                  <a:lnTo>
                    <a:pt x="1087285" y="1093965"/>
                  </a:lnTo>
                  <a:lnTo>
                    <a:pt x="1113459" y="1114615"/>
                  </a:lnTo>
                  <a:lnTo>
                    <a:pt x="1147749" y="1049401"/>
                  </a:lnTo>
                  <a:close/>
                </a:path>
                <a:path w="4371975" h="2395854">
                  <a:moveTo>
                    <a:pt x="1308696" y="1176464"/>
                  </a:moveTo>
                  <a:lnTo>
                    <a:pt x="1201394" y="1091768"/>
                  </a:lnTo>
                  <a:lnTo>
                    <a:pt x="1167117" y="1156970"/>
                  </a:lnTo>
                  <a:lnTo>
                    <a:pt x="1274419" y="1241679"/>
                  </a:lnTo>
                  <a:lnTo>
                    <a:pt x="1308696" y="1176464"/>
                  </a:lnTo>
                  <a:close/>
                </a:path>
                <a:path w="4371975" h="2395854">
                  <a:moveTo>
                    <a:pt x="1469656" y="1303528"/>
                  </a:moveTo>
                  <a:lnTo>
                    <a:pt x="1362354" y="1218819"/>
                  </a:lnTo>
                  <a:lnTo>
                    <a:pt x="1328064" y="1284033"/>
                  </a:lnTo>
                  <a:lnTo>
                    <a:pt x="1435366" y="1368742"/>
                  </a:lnTo>
                  <a:lnTo>
                    <a:pt x="1469656" y="1303528"/>
                  </a:lnTo>
                  <a:close/>
                </a:path>
                <a:path w="4371975" h="2395854">
                  <a:moveTo>
                    <a:pt x="1630603" y="1430591"/>
                  </a:moveTo>
                  <a:lnTo>
                    <a:pt x="1523301" y="1345895"/>
                  </a:lnTo>
                  <a:lnTo>
                    <a:pt x="1489024" y="1411097"/>
                  </a:lnTo>
                  <a:lnTo>
                    <a:pt x="1596326" y="1495806"/>
                  </a:lnTo>
                  <a:lnTo>
                    <a:pt x="1630603" y="1430591"/>
                  </a:lnTo>
                  <a:close/>
                </a:path>
                <a:path w="4371975" h="2395854">
                  <a:moveTo>
                    <a:pt x="1791563" y="1557667"/>
                  </a:moveTo>
                  <a:lnTo>
                    <a:pt x="1684261" y="1472958"/>
                  </a:lnTo>
                  <a:lnTo>
                    <a:pt x="1649971" y="1538173"/>
                  </a:lnTo>
                  <a:lnTo>
                    <a:pt x="1757286" y="1622869"/>
                  </a:lnTo>
                  <a:lnTo>
                    <a:pt x="1791563" y="1557667"/>
                  </a:lnTo>
                  <a:close/>
                </a:path>
                <a:path w="4371975" h="2395854">
                  <a:moveTo>
                    <a:pt x="2085200" y="1577670"/>
                  </a:moveTo>
                  <a:lnTo>
                    <a:pt x="2036876" y="1526603"/>
                  </a:lnTo>
                  <a:lnTo>
                    <a:pt x="2005749" y="1570621"/>
                  </a:lnTo>
                  <a:lnTo>
                    <a:pt x="1975573" y="1552562"/>
                  </a:lnTo>
                  <a:lnTo>
                    <a:pt x="1933625" y="1545374"/>
                  </a:lnTo>
                  <a:lnTo>
                    <a:pt x="1892046" y="1554645"/>
                  </a:lnTo>
                  <a:lnTo>
                    <a:pt x="1856295" y="1578470"/>
                  </a:lnTo>
                  <a:lnTo>
                    <a:pt x="1828495" y="1614119"/>
                  </a:lnTo>
                  <a:lnTo>
                    <a:pt x="1810753" y="1658899"/>
                  </a:lnTo>
                  <a:lnTo>
                    <a:pt x="1805178" y="1710080"/>
                  </a:lnTo>
                  <a:lnTo>
                    <a:pt x="1813090" y="1760931"/>
                  </a:lnTo>
                  <a:lnTo>
                    <a:pt x="1832851" y="1804758"/>
                  </a:lnTo>
                  <a:lnTo>
                    <a:pt x="1862251" y="1838985"/>
                  </a:lnTo>
                  <a:lnTo>
                    <a:pt x="1899056" y="1860994"/>
                  </a:lnTo>
                  <a:lnTo>
                    <a:pt x="1941004" y="1868170"/>
                  </a:lnTo>
                  <a:lnTo>
                    <a:pt x="1982584" y="1858899"/>
                  </a:lnTo>
                  <a:lnTo>
                    <a:pt x="2018334" y="1835086"/>
                  </a:lnTo>
                  <a:lnTo>
                    <a:pt x="2046135" y="1799424"/>
                  </a:lnTo>
                  <a:lnTo>
                    <a:pt x="2063877" y="1754657"/>
                  </a:lnTo>
                  <a:lnTo>
                    <a:pt x="2069452" y="1703476"/>
                  </a:lnTo>
                  <a:lnTo>
                    <a:pt x="2061540" y="1652625"/>
                  </a:lnTo>
                  <a:lnTo>
                    <a:pt x="2050110" y="1627289"/>
                  </a:lnTo>
                  <a:lnTo>
                    <a:pt x="2085200" y="1577670"/>
                  </a:lnTo>
                  <a:close/>
                </a:path>
                <a:path w="4371975" h="2395854">
                  <a:moveTo>
                    <a:pt x="2209558" y="1401762"/>
                  </a:moveTo>
                  <a:lnTo>
                    <a:pt x="2161235" y="1350695"/>
                  </a:lnTo>
                  <a:lnTo>
                    <a:pt x="2078329" y="1467967"/>
                  </a:lnTo>
                  <a:lnTo>
                    <a:pt x="2126653" y="1519047"/>
                  </a:lnTo>
                  <a:lnTo>
                    <a:pt x="2209558" y="1401762"/>
                  </a:lnTo>
                  <a:close/>
                </a:path>
                <a:path w="4371975" h="2395854">
                  <a:moveTo>
                    <a:pt x="2333917" y="1225854"/>
                  </a:moveTo>
                  <a:lnTo>
                    <a:pt x="2285593" y="1174788"/>
                  </a:lnTo>
                  <a:lnTo>
                    <a:pt x="2202688" y="1292059"/>
                  </a:lnTo>
                  <a:lnTo>
                    <a:pt x="2251011" y="1343126"/>
                  </a:lnTo>
                  <a:lnTo>
                    <a:pt x="2333917" y="1225854"/>
                  </a:lnTo>
                  <a:close/>
                </a:path>
                <a:path w="4371975" h="2395854">
                  <a:moveTo>
                    <a:pt x="2458288" y="1049947"/>
                  </a:moveTo>
                  <a:lnTo>
                    <a:pt x="2409964" y="998880"/>
                  </a:lnTo>
                  <a:lnTo>
                    <a:pt x="2327046" y="1116152"/>
                  </a:lnTo>
                  <a:lnTo>
                    <a:pt x="2375382" y="1167218"/>
                  </a:lnTo>
                  <a:lnTo>
                    <a:pt x="2458288" y="1049947"/>
                  </a:lnTo>
                  <a:close/>
                </a:path>
                <a:path w="4371975" h="2395854">
                  <a:moveTo>
                    <a:pt x="2582646" y="874026"/>
                  </a:moveTo>
                  <a:lnTo>
                    <a:pt x="2534323" y="822960"/>
                  </a:lnTo>
                  <a:lnTo>
                    <a:pt x="2451417" y="940244"/>
                  </a:lnTo>
                  <a:lnTo>
                    <a:pt x="2499741" y="991311"/>
                  </a:lnTo>
                  <a:lnTo>
                    <a:pt x="2582646" y="874026"/>
                  </a:lnTo>
                  <a:close/>
                </a:path>
                <a:path w="4371975" h="2395854">
                  <a:moveTo>
                    <a:pt x="2707017" y="698131"/>
                  </a:moveTo>
                  <a:lnTo>
                    <a:pt x="2658694" y="647065"/>
                  </a:lnTo>
                  <a:lnTo>
                    <a:pt x="2575776" y="764336"/>
                  </a:lnTo>
                  <a:lnTo>
                    <a:pt x="2624112" y="815403"/>
                  </a:lnTo>
                  <a:lnTo>
                    <a:pt x="2707017" y="698131"/>
                  </a:lnTo>
                  <a:close/>
                </a:path>
                <a:path w="4371975" h="2395854">
                  <a:moveTo>
                    <a:pt x="2831376" y="522211"/>
                  </a:moveTo>
                  <a:lnTo>
                    <a:pt x="2783052" y="471144"/>
                  </a:lnTo>
                  <a:lnTo>
                    <a:pt x="2700147" y="588416"/>
                  </a:lnTo>
                  <a:lnTo>
                    <a:pt x="2748470" y="639483"/>
                  </a:lnTo>
                  <a:lnTo>
                    <a:pt x="2831376" y="522211"/>
                  </a:lnTo>
                  <a:close/>
                </a:path>
                <a:path w="4371975" h="2395854">
                  <a:moveTo>
                    <a:pt x="2955734" y="346303"/>
                  </a:moveTo>
                  <a:lnTo>
                    <a:pt x="2907411" y="295236"/>
                  </a:lnTo>
                  <a:lnTo>
                    <a:pt x="2824505" y="412508"/>
                  </a:lnTo>
                  <a:lnTo>
                    <a:pt x="2872829" y="463575"/>
                  </a:lnTo>
                  <a:lnTo>
                    <a:pt x="2955734" y="346303"/>
                  </a:lnTo>
                  <a:close/>
                </a:path>
                <a:path w="4371975" h="2395854">
                  <a:moveTo>
                    <a:pt x="3195675" y="342887"/>
                  </a:moveTo>
                  <a:lnTo>
                    <a:pt x="3146298" y="262724"/>
                  </a:lnTo>
                  <a:lnTo>
                    <a:pt x="3153067" y="254050"/>
                  </a:lnTo>
                  <a:lnTo>
                    <a:pt x="3170821" y="209283"/>
                  </a:lnTo>
                  <a:lnTo>
                    <a:pt x="3176384" y="158089"/>
                  </a:lnTo>
                  <a:lnTo>
                    <a:pt x="3168485" y="107251"/>
                  </a:lnTo>
                  <a:lnTo>
                    <a:pt x="3148711" y="63411"/>
                  </a:lnTo>
                  <a:lnTo>
                    <a:pt x="3119310" y="29184"/>
                  </a:lnTo>
                  <a:lnTo>
                    <a:pt x="3082506" y="7188"/>
                  </a:lnTo>
                  <a:lnTo>
                    <a:pt x="3040557" y="0"/>
                  </a:lnTo>
                  <a:lnTo>
                    <a:pt x="2998978" y="9271"/>
                  </a:lnTo>
                  <a:lnTo>
                    <a:pt x="2963227" y="33096"/>
                  </a:lnTo>
                  <a:lnTo>
                    <a:pt x="2935427" y="68745"/>
                  </a:lnTo>
                  <a:lnTo>
                    <a:pt x="2917685" y="113525"/>
                  </a:lnTo>
                  <a:lnTo>
                    <a:pt x="2912122" y="164706"/>
                  </a:lnTo>
                  <a:lnTo>
                    <a:pt x="2920022" y="215557"/>
                  </a:lnTo>
                  <a:lnTo>
                    <a:pt x="2939796" y="259384"/>
                  </a:lnTo>
                  <a:lnTo>
                    <a:pt x="2969196" y="293611"/>
                  </a:lnTo>
                  <a:lnTo>
                    <a:pt x="3005988" y="315620"/>
                  </a:lnTo>
                  <a:lnTo>
                    <a:pt x="3047936" y="322795"/>
                  </a:lnTo>
                  <a:lnTo>
                    <a:pt x="3089516" y="313524"/>
                  </a:lnTo>
                  <a:lnTo>
                    <a:pt x="3095688" y="309422"/>
                  </a:lnTo>
                  <a:lnTo>
                    <a:pt x="3144888" y="389318"/>
                  </a:lnTo>
                  <a:lnTo>
                    <a:pt x="3195675" y="342887"/>
                  </a:lnTo>
                  <a:close/>
                </a:path>
                <a:path w="4371975" h="2395854">
                  <a:moveTo>
                    <a:pt x="3310864" y="529996"/>
                  </a:moveTo>
                  <a:lnTo>
                    <a:pt x="3234067" y="405257"/>
                  </a:lnTo>
                  <a:lnTo>
                    <a:pt x="3183280" y="451688"/>
                  </a:lnTo>
                  <a:lnTo>
                    <a:pt x="3260077" y="576440"/>
                  </a:lnTo>
                  <a:lnTo>
                    <a:pt x="3310864" y="529996"/>
                  </a:lnTo>
                  <a:close/>
                </a:path>
                <a:path w="4371975" h="2395854">
                  <a:moveTo>
                    <a:pt x="3426066" y="717105"/>
                  </a:moveTo>
                  <a:lnTo>
                    <a:pt x="3349269" y="592366"/>
                  </a:lnTo>
                  <a:lnTo>
                    <a:pt x="3298482" y="638810"/>
                  </a:lnTo>
                  <a:lnTo>
                    <a:pt x="3375279" y="763549"/>
                  </a:lnTo>
                  <a:lnTo>
                    <a:pt x="3426066" y="717105"/>
                  </a:lnTo>
                  <a:close/>
                </a:path>
                <a:path w="4371975" h="2395854">
                  <a:moveTo>
                    <a:pt x="3541255" y="904227"/>
                  </a:moveTo>
                  <a:lnTo>
                    <a:pt x="3464458" y="779487"/>
                  </a:lnTo>
                  <a:lnTo>
                    <a:pt x="3413683" y="825919"/>
                  </a:lnTo>
                  <a:lnTo>
                    <a:pt x="3490480" y="950658"/>
                  </a:lnTo>
                  <a:lnTo>
                    <a:pt x="3541255" y="904227"/>
                  </a:lnTo>
                  <a:close/>
                </a:path>
                <a:path w="4371975" h="2395854">
                  <a:moveTo>
                    <a:pt x="3790683" y="1064691"/>
                  </a:moveTo>
                  <a:lnTo>
                    <a:pt x="3749319" y="1005205"/>
                  </a:lnTo>
                  <a:lnTo>
                    <a:pt x="3740988" y="1013815"/>
                  </a:lnTo>
                  <a:lnTo>
                    <a:pt x="3731069" y="1004214"/>
                  </a:lnTo>
                  <a:lnTo>
                    <a:pt x="3696436" y="982510"/>
                  </a:lnTo>
                  <a:lnTo>
                    <a:pt x="3658247" y="973975"/>
                  </a:lnTo>
                  <a:lnTo>
                    <a:pt x="3651745" y="973899"/>
                  </a:lnTo>
                  <a:lnTo>
                    <a:pt x="3645255" y="974217"/>
                  </a:lnTo>
                  <a:lnTo>
                    <a:pt x="3607409" y="984161"/>
                  </a:lnTo>
                  <a:lnTo>
                    <a:pt x="3594697" y="991031"/>
                  </a:lnTo>
                  <a:lnTo>
                    <a:pt x="3579660" y="966597"/>
                  </a:lnTo>
                  <a:lnTo>
                    <a:pt x="3528872" y="1013028"/>
                  </a:lnTo>
                  <a:lnTo>
                    <a:pt x="3546513" y="1041704"/>
                  </a:lnTo>
                  <a:lnTo>
                    <a:pt x="3539845" y="1054455"/>
                  </a:lnTo>
                  <a:lnTo>
                    <a:pt x="3525824" y="1098473"/>
                  </a:lnTo>
                  <a:lnTo>
                    <a:pt x="3522599" y="1129855"/>
                  </a:lnTo>
                  <a:lnTo>
                    <a:pt x="3522903" y="1145705"/>
                  </a:lnTo>
                  <a:lnTo>
                    <a:pt x="3531324" y="1192009"/>
                  </a:lnTo>
                  <a:lnTo>
                    <a:pt x="3550386" y="1233462"/>
                  </a:lnTo>
                  <a:lnTo>
                    <a:pt x="3578428" y="1266444"/>
                  </a:lnTo>
                  <a:lnTo>
                    <a:pt x="3613048" y="1288148"/>
                  </a:lnTo>
                  <a:lnTo>
                    <a:pt x="3651250" y="1296670"/>
                  </a:lnTo>
                  <a:lnTo>
                    <a:pt x="3657739" y="1296746"/>
                  </a:lnTo>
                  <a:lnTo>
                    <a:pt x="3664229" y="1296428"/>
                  </a:lnTo>
                  <a:lnTo>
                    <a:pt x="3702075" y="1286484"/>
                  </a:lnTo>
                  <a:lnTo>
                    <a:pt x="3740899" y="1258557"/>
                  </a:lnTo>
                  <a:lnTo>
                    <a:pt x="3766286" y="1222971"/>
                  </a:lnTo>
                  <a:lnTo>
                    <a:pt x="3782072" y="1179842"/>
                  </a:lnTo>
                  <a:lnTo>
                    <a:pt x="3786898" y="1132878"/>
                  </a:lnTo>
                  <a:lnTo>
                    <a:pt x="3786594" y="1124940"/>
                  </a:lnTo>
                  <a:lnTo>
                    <a:pt x="3785031" y="1109218"/>
                  </a:lnTo>
                  <a:lnTo>
                    <a:pt x="3782212" y="1093711"/>
                  </a:lnTo>
                  <a:lnTo>
                    <a:pt x="3778161" y="1078649"/>
                  </a:lnTo>
                  <a:lnTo>
                    <a:pt x="3777894" y="1077925"/>
                  </a:lnTo>
                  <a:lnTo>
                    <a:pt x="3790683" y="1064691"/>
                  </a:lnTo>
                  <a:close/>
                </a:path>
                <a:path w="4371975" h="2395854">
                  <a:moveTo>
                    <a:pt x="3935907" y="914501"/>
                  </a:moveTo>
                  <a:lnTo>
                    <a:pt x="3894544" y="855014"/>
                  </a:lnTo>
                  <a:lnTo>
                    <a:pt x="3797731" y="955141"/>
                  </a:lnTo>
                  <a:lnTo>
                    <a:pt x="3839095" y="1014628"/>
                  </a:lnTo>
                  <a:lnTo>
                    <a:pt x="3935907" y="914501"/>
                  </a:lnTo>
                  <a:close/>
                </a:path>
                <a:path w="4371975" h="2395854">
                  <a:moveTo>
                    <a:pt x="4081119" y="764298"/>
                  </a:moveTo>
                  <a:lnTo>
                    <a:pt x="4039768" y="704811"/>
                  </a:lnTo>
                  <a:lnTo>
                    <a:pt x="3942956" y="804938"/>
                  </a:lnTo>
                  <a:lnTo>
                    <a:pt x="3984307" y="864438"/>
                  </a:lnTo>
                  <a:lnTo>
                    <a:pt x="4081119" y="764298"/>
                  </a:lnTo>
                  <a:close/>
                </a:path>
                <a:path w="4371975" h="2395854">
                  <a:moveTo>
                    <a:pt x="4226357" y="614108"/>
                  </a:moveTo>
                  <a:lnTo>
                    <a:pt x="4184993" y="554621"/>
                  </a:lnTo>
                  <a:lnTo>
                    <a:pt x="4088180" y="654748"/>
                  </a:lnTo>
                  <a:lnTo>
                    <a:pt x="4129532" y="714248"/>
                  </a:lnTo>
                  <a:lnTo>
                    <a:pt x="4226357" y="614108"/>
                  </a:lnTo>
                  <a:close/>
                </a:path>
                <a:path w="4371975" h="2395854">
                  <a:moveTo>
                    <a:pt x="4371568" y="463918"/>
                  </a:moveTo>
                  <a:lnTo>
                    <a:pt x="4330204" y="404418"/>
                  </a:lnTo>
                  <a:lnTo>
                    <a:pt x="4233392" y="504558"/>
                  </a:lnTo>
                  <a:lnTo>
                    <a:pt x="4274756" y="564045"/>
                  </a:lnTo>
                  <a:lnTo>
                    <a:pt x="4371568" y="463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278002" y="4122604"/>
              <a:ext cx="264795" cy="323215"/>
            </a:xfrm>
            <a:custGeom>
              <a:avLst/>
              <a:gdLst/>
              <a:ahLst/>
              <a:cxnLst/>
              <a:rect l="l" t="t" r="r" b="b"/>
              <a:pathLst>
                <a:path w="264794" h="323214">
                  <a:moveTo>
                    <a:pt x="135829" y="322799"/>
                  </a:moveTo>
                  <a:lnTo>
                    <a:pt x="93875" y="315615"/>
                  </a:lnTo>
                  <a:lnTo>
                    <a:pt x="57079" y="293609"/>
                  </a:lnTo>
                  <a:lnTo>
                    <a:pt x="27675" y="259385"/>
                  </a:lnTo>
                  <a:lnTo>
                    <a:pt x="7903" y="215547"/>
                  </a:lnTo>
                  <a:lnTo>
                    <a:pt x="0" y="164700"/>
                  </a:lnTo>
                  <a:lnTo>
                    <a:pt x="5569" y="113518"/>
                  </a:lnTo>
                  <a:lnTo>
                    <a:pt x="23314" y="68744"/>
                  </a:lnTo>
                  <a:lnTo>
                    <a:pt x="51118" y="33091"/>
                  </a:lnTo>
                  <a:lnTo>
                    <a:pt x="86866" y="9272"/>
                  </a:lnTo>
                  <a:lnTo>
                    <a:pt x="128443" y="0"/>
                  </a:lnTo>
                  <a:lnTo>
                    <a:pt x="170396" y="7183"/>
                  </a:lnTo>
                  <a:lnTo>
                    <a:pt x="207192" y="29187"/>
                  </a:lnTo>
                  <a:lnTo>
                    <a:pt x="236595" y="63409"/>
                  </a:lnTo>
                  <a:lnTo>
                    <a:pt x="256366" y="107244"/>
                  </a:lnTo>
                  <a:lnTo>
                    <a:pt x="264269" y="158090"/>
                  </a:lnTo>
                  <a:lnTo>
                    <a:pt x="258701" y="209274"/>
                  </a:lnTo>
                  <a:lnTo>
                    <a:pt x="240957" y="254050"/>
                  </a:lnTo>
                  <a:lnTo>
                    <a:pt x="213153" y="289705"/>
                  </a:lnTo>
                  <a:lnTo>
                    <a:pt x="177405" y="313526"/>
                  </a:lnTo>
                  <a:lnTo>
                    <a:pt x="135829" y="322799"/>
                  </a:lnTo>
                  <a:close/>
                </a:path>
              </a:pathLst>
            </a:custGeom>
            <a:solidFill>
              <a:srgbClr val="99BA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4153" y="5018499"/>
              <a:ext cx="1533696" cy="329427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3470319" y="7905279"/>
              <a:ext cx="1430655" cy="434975"/>
            </a:xfrm>
            <a:custGeom>
              <a:avLst/>
              <a:gdLst/>
              <a:ahLst/>
              <a:cxnLst/>
              <a:rect l="l" t="t" r="r" b="b"/>
              <a:pathLst>
                <a:path w="1430655" h="434975">
                  <a:moveTo>
                    <a:pt x="555561" y="306603"/>
                  </a:moveTo>
                  <a:lnTo>
                    <a:pt x="548220" y="246087"/>
                  </a:lnTo>
                  <a:lnTo>
                    <a:pt x="541578" y="219849"/>
                  </a:lnTo>
                  <a:lnTo>
                    <a:pt x="384924" y="196354"/>
                  </a:lnTo>
                  <a:lnTo>
                    <a:pt x="341972" y="214718"/>
                  </a:lnTo>
                  <a:lnTo>
                    <a:pt x="242722" y="255676"/>
                  </a:lnTo>
                  <a:lnTo>
                    <a:pt x="131597" y="298030"/>
                  </a:lnTo>
                  <a:lnTo>
                    <a:pt x="52971" y="320598"/>
                  </a:lnTo>
                  <a:lnTo>
                    <a:pt x="18072" y="339483"/>
                  </a:lnTo>
                  <a:lnTo>
                    <a:pt x="3086" y="373761"/>
                  </a:lnTo>
                  <a:lnTo>
                    <a:pt x="0" y="406641"/>
                  </a:lnTo>
                  <a:lnTo>
                    <a:pt x="762" y="421335"/>
                  </a:lnTo>
                  <a:lnTo>
                    <a:pt x="496824" y="421335"/>
                  </a:lnTo>
                  <a:lnTo>
                    <a:pt x="544728" y="374116"/>
                  </a:lnTo>
                  <a:lnTo>
                    <a:pt x="555561" y="306603"/>
                  </a:lnTo>
                  <a:close/>
                </a:path>
                <a:path w="1430655" h="434975">
                  <a:moveTo>
                    <a:pt x="1430655" y="148247"/>
                  </a:moveTo>
                  <a:lnTo>
                    <a:pt x="1407629" y="95186"/>
                  </a:lnTo>
                  <a:lnTo>
                    <a:pt x="1378407" y="55791"/>
                  </a:lnTo>
                  <a:lnTo>
                    <a:pt x="1343863" y="23799"/>
                  </a:lnTo>
                  <a:lnTo>
                    <a:pt x="1307388" y="3695"/>
                  </a:lnTo>
                  <a:lnTo>
                    <a:pt x="1272387" y="0"/>
                  </a:lnTo>
                  <a:lnTo>
                    <a:pt x="1226286" y="9766"/>
                  </a:lnTo>
                  <a:lnTo>
                    <a:pt x="1178775" y="21424"/>
                  </a:lnTo>
                  <a:lnTo>
                    <a:pt x="1126604" y="35267"/>
                  </a:lnTo>
                  <a:lnTo>
                    <a:pt x="1133906" y="54292"/>
                  </a:lnTo>
                  <a:lnTo>
                    <a:pt x="1144841" y="100799"/>
                  </a:lnTo>
                  <a:lnTo>
                    <a:pt x="1142898" y="158927"/>
                  </a:lnTo>
                  <a:lnTo>
                    <a:pt x="1111605" y="212839"/>
                  </a:lnTo>
                  <a:lnTo>
                    <a:pt x="1033068" y="278307"/>
                  </a:lnTo>
                  <a:lnTo>
                    <a:pt x="999718" y="311746"/>
                  </a:lnTo>
                  <a:lnTo>
                    <a:pt x="981138" y="344855"/>
                  </a:lnTo>
                  <a:lnTo>
                    <a:pt x="985481" y="377037"/>
                  </a:lnTo>
                  <a:lnTo>
                    <a:pt x="990257" y="383870"/>
                  </a:lnTo>
                  <a:lnTo>
                    <a:pt x="1063853" y="425970"/>
                  </a:lnTo>
                  <a:lnTo>
                    <a:pt x="1114780" y="434403"/>
                  </a:lnTo>
                  <a:lnTo>
                    <a:pt x="1164132" y="430745"/>
                  </a:lnTo>
                  <a:lnTo>
                    <a:pt x="1208862" y="416471"/>
                  </a:lnTo>
                  <a:lnTo>
                    <a:pt x="1245958" y="393065"/>
                  </a:lnTo>
                  <a:lnTo>
                    <a:pt x="1272387" y="362026"/>
                  </a:lnTo>
                  <a:lnTo>
                    <a:pt x="1297940" y="328256"/>
                  </a:lnTo>
                  <a:lnTo>
                    <a:pt x="1332293" y="292747"/>
                  </a:lnTo>
                  <a:lnTo>
                    <a:pt x="1369072" y="256235"/>
                  </a:lnTo>
                  <a:lnTo>
                    <a:pt x="1401965" y="219481"/>
                  </a:lnTo>
                  <a:lnTo>
                    <a:pt x="1424609" y="183235"/>
                  </a:lnTo>
                  <a:lnTo>
                    <a:pt x="1430655" y="148247"/>
                  </a:lnTo>
                  <a:close/>
                </a:path>
              </a:pathLst>
            </a:custGeom>
            <a:solidFill>
              <a:srgbClr val="A866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710405" y="6323319"/>
              <a:ext cx="1096010" cy="1855470"/>
            </a:xfrm>
            <a:custGeom>
              <a:avLst/>
              <a:gdLst/>
              <a:ahLst/>
              <a:cxnLst/>
              <a:rect l="l" t="t" r="r" b="b"/>
              <a:pathLst>
                <a:path w="1096009" h="1855470">
                  <a:moveTo>
                    <a:pt x="205093" y="1855197"/>
                  </a:moveTo>
                  <a:lnTo>
                    <a:pt x="140260" y="1844793"/>
                  </a:lnTo>
                  <a:lnTo>
                    <a:pt x="81150" y="1815782"/>
                  </a:lnTo>
                  <a:lnTo>
                    <a:pt x="46629" y="1762730"/>
                  </a:lnTo>
                  <a:lnTo>
                    <a:pt x="39658" y="1666004"/>
                  </a:lnTo>
                  <a:lnTo>
                    <a:pt x="36130" y="1585456"/>
                  </a:lnTo>
                  <a:lnTo>
                    <a:pt x="16992" y="1215377"/>
                  </a:lnTo>
                  <a:lnTo>
                    <a:pt x="8769" y="1034514"/>
                  </a:lnTo>
                  <a:lnTo>
                    <a:pt x="4351" y="913093"/>
                  </a:lnTo>
                  <a:lnTo>
                    <a:pt x="1285" y="794064"/>
                  </a:lnTo>
                  <a:lnTo>
                    <a:pt x="393" y="736268"/>
                  </a:lnTo>
                  <a:lnTo>
                    <a:pt x="0" y="680057"/>
                  </a:lnTo>
                  <a:lnTo>
                    <a:pt x="158" y="625758"/>
                  </a:lnTo>
                  <a:lnTo>
                    <a:pt x="922" y="573701"/>
                  </a:lnTo>
                  <a:lnTo>
                    <a:pt x="2346" y="524215"/>
                  </a:lnTo>
                  <a:lnTo>
                    <a:pt x="4482" y="477627"/>
                  </a:lnTo>
                  <a:lnTo>
                    <a:pt x="7384" y="434267"/>
                  </a:lnTo>
                  <a:lnTo>
                    <a:pt x="11107" y="394464"/>
                  </a:lnTo>
                  <a:lnTo>
                    <a:pt x="21226" y="326841"/>
                  </a:lnTo>
                  <a:lnTo>
                    <a:pt x="54550" y="202130"/>
                  </a:lnTo>
                  <a:lnTo>
                    <a:pt x="93205" y="97961"/>
                  </a:lnTo>
                  <a:lnTo>
                    <a:pt x="125195" y="26521"/>
                  </a:lnTo>
                  <a:lnTo>
                    <a:pt x="138525" y="0"/>
                  </a:lnTo>
                  <a:lnTo>
                    <a:pt x="594162" y="73360"/>
                  </a:lnTo>
                  <a:lnTo>
                    <a:pt x="739247" y="339494"/>
                  </a:lnTo>
                  <a:lnTo>
                    <a:pt x="800311" y="587396"/>
                  </a:lnTo>
                  <a:lnTo>
                    <a:pt x="811736" y="770376"/>
                  </a:lnTo>
                  <a:lnTo>
                    <a:pt x="807904" y="841745"/>
                  </a:lnTo>
                  <a:lnTo>
                    <a:pt x="847423" y="877182"/>
                  </a:lnTo>
                  <a:lnTo>
                    <a:pt x="883207" y="915941"/>
                  </a:lnTo>
                  <a:lnTo>
                    <a:pt x="915441" y="957523"/>
                  </a:lnTo>
                  <a:lnTo>
                    <a:pt x="944311" y="1001430"/>
                  </a:lnTo>
                  <a:lnTo>
                    <a:pt x="970001" y="1047164"/>
                  </a:lnTo>
                  <a:lnTo>
                    <a:pt x="992699" y="1094229"/>
                  </a:lnTo>
                  <a:lnTo>
                    <a:pt x="1012588" y="1142124"/>
                  </a:lnTo>
                  <a:lnTo>
                    <a:pt x="1029853" y="1190353"/>
                  </a:lnTo>
                  <a:lnTo>
                    <a:pt x="1044682" y="1238418"/>
                  </a:lnTo>
                  <a:lnTo>
                    <a:pt x="1057257" y="1285820"/>
                  </a:lnTo>
                  <a:lnTo>
                    <a:pt x="1067766" y="1332062"/>
                  </a:lnTo>
                  <a:lnTo>
                    <a:pt x="1076393" y="1376645"/>
                  </a:lnTo>
                  <a:lnTo>
                    <a:pt x="1083323" y="1419072"/>
                  </a:lnTo>
                  <a:lnTo>
                    <a:pt x="1088742" y="1458845"/>
                  </a:lnTo>
                  <a:lnTo>
                    <a:pt x="1095788" y="1528436"/>
                  </a:lnTo>
                  <a:lnTo>
                    <a:pt x="1091848" y="1567168"/>
                  </a:lnTo>
                  <a:lnTo>
                    <a:pt x="1047818" y="1627185"/>
                  </a:lnTo>
                  <a:lnTo>
                    <a:pt x="1012065" y="1642588"/>
                  </a:lnTo>
                  <a:lnTo>
                    <a:pt x="936015" y="1660151"/>
                  </a:lnTo>
                  <a:lnTo>
                    <a:pt x="910811" y="1663038"/>
                  </a:lnTo>
                  <a:lnTo>
                    <a:pt x="885898" y="1660262"/>
                  </a:lnTo>
                  <a:lnTo>
                    <a:pt x="840817" y="1638461"/>
                  </a:lnTo>
                  <a:lnTo>
                    <a:pt x="614039" y="1352398"/>
                  </a:lnTo>
                  <a:lnTo>
                    <a:pt x="492235" y="1027344"/>
                  </a:lnTo>
                  <a:lnTo>
                    <a:pt x="442950" y="760806"/>
                  </a:lnTo>
                  <a:lnTo>
                    <a:pt x="433734" y="650292"/>
                  </a:lnTo>
                  <a:lnTo>
                    <a:pt x="394031" y="1116846"/>
                  </a:lnTo>
                  <a:lnTo>
                    <a:pt x="404605" y="1162922"/>
                  </a:lnTo>
                  <a:lnTo>
                    <a:pt x="412231" y="1209700"/>
                  </a:lnTo>
                  <a:lnTo>
                    <a:pt x="417087" y="1257136"/>
                  </a:lnTo>
                  <a:lnTo>
                    <a:pt x="419347" y="1305189"/>
                  </a:lnTo>
                  <a:lnTo>
                    <a:pt x="419191" y="1353816"/>
                  </a:lnTo>
                  <a:lnTo>
                    <a:pt x="416794" y="1402977"/>
                  </a:lnTo>
                  <a:lnTo>
                    <a:pt x="412333" y="1452628"/>
                  </a:lnTo>
                  <a:lnTo>
                    <a:pt x="405985" y="1502728"/>
                  </a:lnTo>
                  <a:lnTo>
                    <a:pt x="397926" y="1553234"/>
                  </a:lnTo>
                  <a:lnTo>
                    <a:pt x="388335" y="1604105"/>
                  </a:lnTo>
                  <a:lnTo>
                    <a:pt x="377387" y="1655299"/>
                  </a:lnTo>
                  <a:lnTo>
                    <a:pt x="365259" y="1706773"/>
                  </a:lnTo>
                  <a:lnTo>
                    <a:pt x="352128" y="1758485"/>
                  </a:lnTo>
                  <a:lnTo>
                    <a:pt x="336140" y="1795013"/>
                  </a:lnTo>
                  <a:lnTo>
                    <a:pt x="310364" y="1824312"/>
                  </a:lnTo>
                  <a:lnTo>
                    <a:pt x="277000" y="1844629"/>
                  </a:lnTo>
                  <a:lnTo>
                    <a:pt x="238245" y="1854213"/>
                  </a:lnTo>
                  <a:lnTo>
                    <a:pt x="205093" y="1855197"/>
                  </a:lnTo>
                  <a:close/>
                </a:path>
              </a:pathLst>
            </a:custGeom>
            <a:solidFill>
              <a:srgbClr val="99BA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1516" y="6672917"/>
              <a:ext cx="251780" cy="23698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4551162" y="6502525"/>
              <a:ext cx="228600" cy="320040"/>
            </a:xfrm>
            <a:custGeom>
              <a:avLst/>
              <a:gdLst/>
              <a:ahLst/>
              <a:cxnLst/>
              <a:rect l="l" t="t" r="r" b="b"/>
              <a:pathLst>
                <a:path w="228600" h="320040">
                  <a:moveTo>
                    <a:pt x="161709" y="319807"/>
                  </a:moveTo>
                  <a:lnTo>
                    <a:pt x="126022" y="310891"/>
                  </a:lnTo>
                  <a:lnTo>
                    <a:pt x="97817" y="290748"/>
                  </a:lnTo>
                  <a:lnTo>
                    <a:pt x="87107" y="268294"/>
                  </a:lnTo>
                  <a:lnTo>
                    <a:pt x="97029" y="250200"/>
                  </a:lnTo>
                  <a:lnTo>
                    <a:pt x="116621" y="243930"/>
                  </a:lnTo>
                  <a:lnTo>
                    <a:pt x="135784" y="244109"/>
                  </a:lnTo>
                  <a:lnTo>
                    <a:pt x="144416" y="245363"/>
                  </a:lnTo>
                  <a:lnTo>
                    <a:pt x="80231" y="206380"/>
                  </a:lnTo>
                  <a:lnTo>
                    <a:pt x="58346" y="244826"/>
                  </a:lnTo>
                  <a:lnTo>
                    <a:pt x="27221" y="255969"/>
                  </a:lnTo>
                  <a:lnTo>
                    <a:pt x="2543" y="248624"/>
                  </a:lnTo>
                  <a:lnTo>
                    <a:pt x="0" y="231604"/>
                  </a:lnTo>
                  <a:lnTo>
                    <a:pt x="10995" y="211432"/>
                  </a:lnTo>
                  <a:lnTo>
                    <a:pt x="17478" y="187175"/>
                  </a:lnTo>
                  <a:lnTo>
                    <a:pt x="20953" y="156469"/>
                  </a:lnTo>
                  <a:lnTo>
                    <a:pt x="22923" y="116949"/>
                  </a:lnTo>
                  <a:lnTo>
                    <a:pt x="28904" y="79972"/>
                  </a:lnTo>
                  <a:lnTo>
                    <a:pt x="39829" y="56754"/>
                  </a:lnTo>
                  <a:lnTo>
                    <a:pt x="50323" y="44715"/>
                  </a:lnTo>
                  <a:lnTo>
                    <a:pt x="55015" y="41275"/>
                  </a:lnTo>
                  <a:lnTo>
                    <a:pt x="137538" y="0"/>
                  </a:lnTo>
                  <a:lnTo>
                    <a:pt x="183587" y="45830"/>
                  </a:lnTo>
                  <a:lnTo>
                    <a:pt x="211742" y="89941"/>
                  </a:lnTo>
                  <a:lnTo>
                    <a:pt x="225506" y="133287"/>
                  </a:lnTo>
                  <a:lnTo>
                    <a:pt x="228382" y="176824"/>
                  </a:lnTo>
                  <a:lnTo>
                    <a:pt x="223872" y="221508"/>
                  </a:lnTo>
                  <a:lnTo>
                    <a:pt x="215477" y="268294"/>
                  </a:lnTo>
                  <a:lnTo>
                    <a:pt x="194865" y="308580"/>
                  </a:lnTo>
                  <a:lnTo>
                    <a:pt x="161709" y="319807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317738" y="5654818"/>
              <a:ext cx="402590" cy="922655"/>
            </a:xfrm>
            <a:custGeom>
              <a:avLst/>
              <a:gdLst/>
              <a:ahLst/>
              <a:cxnLst/>
              <a:rect l="l" t="t" r="r" b="b"/>
              <a:pathLst>
                <a:path w="402590" h="922654">
                  <a:moveTo>
                    <a:pt x="321985" y="922037"/>
                  </a:moveTo>
                  <a:lnTo>
                    <a:pt x="280871" y="914287"/>
                  </a:lnTo>
                  <a:lnTo>
                    <a:pt x="249337" y="890199"/>
                  </a:lnTo>
                  <a:lnTo>
                    <a:pt x="0" y="592885"/>
                  </a:lnTo>
                  <a:lnTo>
                    <a:pt x="0" y="0"/>
                  </a:lnTo>
                  <a:lnTo>
                    <a:pt x="55251" y="51853"/>
                  </a:lnTo>
                  <a:lnTo>
                    <a:pt x="82737" y="86595"/>
                  </a:lnTo>
                  <a:lnTo>
                    <a:pt x="109973" y="126279"/>
                  </a:lnTo>
                  <a:lnTo>
                    <a:pt x="136841" y="170205"/>
                  </a:lnTo>
                  <a:lnTo>
                    <a:pt x="163224" y="217671"/>
                  </a:lnTo>
                  <a:lnTo>
                    <a:pt x="189003" y="267976"/>
                  </a:lnTo>
                  <a:lnTo>
                    <a:pt x="214061" y="320419"/>
                  </a:lnTo>
                  <a:lnTo>
                    <a:pt x="238280" y="374299"/>
                  </a:lnTo>
                  <a:lnTo>
                    <a:pt x="261543" y="428914"/>
                  </a:lnTo>
                  <a:lnTo>
                    <a:pt x="283732" y="483564"/>
                  </a:lnTo>
                  <a:lnTo>
                    <a:pt x="304728" y="537548"/>
                  </a:lnTo>
                  <a:lnTo>
                    <a:pt x="324415" y="590164"/>
                  </a:lnTo>
                  <a:lnTo>
                    <a:pt x="342674" y="640711"/>
                  </a:lnTo>
                  <a:lnTo>
                    <a:pt x="359388" y="688488"/>
                  </a:lnTo>
                  <a:lnTo>
                    <a:pt x="374439" y="732794"/>
                  </a:lnTo>
                  <a:lnTo>
                    <a:pt x="399081" y="808189"/>
                  </a:lnTo>
                  <a:lnTo>
                    <a:pt x="402249" y="848386"/>
                  </a:lnTo>
                  <a:lnTo>
                    <a:pt x="388202" y="884379"/>
                  </a:lnTo>
                  <a:lnTo>
                    <a:pt x="360321" y="910739"/>
                  </a:lnTo>
                  <a:lnTo>
                    <a:pt x="321985" y="922037"/>
                  </a:lnTo>
                  <a:close/>
                </a:path>
              </a:pathLst>
            </a:custGeom>
            <a:solidFill>
              <a:srgbClr val="A866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4039" y="5480657"/>
              <a:ext cx="174908" cy="12592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3901174" y="5142742"/>
              <a:ext cx="447040" cy="430530"/>
            </a:xfrm>
            <a:custGeom>
              <a:avLst/>
              <a:gdLst/>
              <a:ahLst/>
              <a:cxnLst/>
              <a:rect l="l" t="t" r="r" b="b"/>
              <a:pathLst>
                <a:path w="447040" h="430529">
                  <a:moveTo>
                    <a:pt x="439146" y="276048"/>
                  </a:moveTo>
                  <a:lnTo>
                    <a:pt x="423496" y="315090"/>
                  </a:lnTo>
                  <a:lnTo>
                    <a:pt x="400159" y="350284"/>
                  </a:lnTo>
                  <a:lnTo>
                    <a:pt x="370033" y="380279"/>
                  </a:lnTo>
                  <a:lnTo>
                    <a:pt x="334276" y="403921"/>
                  </a:lnTo>
                  <a:lnTo>
                    <a:pt x="294261" y="420303"/>
                  </a:lnTo>
                  <a:lnTo>
                    <a:pt x="251527" y="428795"/>
                  </a:lnTo>
                  <a:lnTo>
                    <a:pt x="229651" y="429967"/>
                  </a:lnTo>
                  <a:lnTo>
                    <a:pt x="207715" y="429069"/>
                  </a:lnTo>
                  <a:lnTo>
                    <a:pt x="164510" y="421116"/>
                  </a:lnTo>
                  <a:lnTo>
                    <a:pt x="123570" y="405243"/>
                  </a:lnTo>
                  <a:lnTo>
                    <a:pt x="86471" y="382057"/>
                  </a:lnTo>
                  <a:lnTo>
                    <a:pt x="54637" y="352451"/>
                  </a:lnTo>
                  <a:lnTo>
                    <a:pt x="29293" y="317562"/>
                  </a:lnTo>
                  <a:lnTo>
                    <a:pt x="11411" y="278731"/>
                  </a:lnTo>
                  <a:lnTo>
                    <a:pt x="1679" y="237451"/>
                  </a:lnTo>
                  <a:lnTo>
                    <a:pt x="0" y="216385"/>
                  </a:lnTo>
                  <a:lnTo>
                    <a:pt x="472" y="195306"/>
                  </a:lnTo>
                  <a:lnTo>
                    <a:pt x="7835" y="153918"/>
                  </a:lnTo>
                  <a:lnTo>
                    <a:pt x="23485" y="114877"/>
                  </a:lnTo>
                  <a:lnTo>
                    <a:pt x="46821" y="79683"/>
                  </a:lnTo>
                  <a:lnTo>
                    <a:pt x="76947" y="49688"/>
                  </a:lnTo>
                  <a:lnTo>
                    <a:pt x="112704" y="26045"/>
                  </a:lnTo>
                  <a:lnTo>
                    <a:pt x="152719" y="9663"/>
                  </a:lnTo>
                  <a:lnTo>
                    <a:pt x="195454" y="1172"/>
                  </a:lnTo>
                  <a:lnTo>
                    <a:pt x="217330" y="0"/>
                  </a:lnTo>
                  <a:lnTo>
                    <a:pt x="239266" y="897"/>
                  </a:lnTo>
                  <a:lnTo>
                    <a:pt x="289490" y="10956"/>
                  </a:lnTo>
                  <a:lnTo>
                    <a:pt x="342533" y="35452"/>
                  </a:lnTo>
                  <a:lnTo>
                    <a:pt x="377166" y="61975"/>
                  </a:lnTo>
                  <a:lnTo>
                    <a:pt x="405894" y="94379"/>
                  </a:lnTo>
                  <a:lnTo>
                    <a:pt x="427611" y="131417"/>
                  </a:lnTo>
                  <a:lnTo>
                    <a:pt x="441485" y="171667"/>
                  </a:lnTo>
                  <a:lnTo>
                    <a:pt x="446981" y="213581"/>
                  </a:lnTo>
                  <a:lnTo>
                    <a:pt x="446509" y="234660"/>
                  </a:lnTo>
                  <a:lnTo>
                    <a:pt x="443889" y="255549"/>
                  </a:lnTo>
                  <a:lnTo>
                    <a:pt x="439146" y="276048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905929" y="5055221"/>
              <a:ext cx="535940" cy="430530"/>
            </a:xfrm>
            <a:custGeom>
              <a:avLst/>
              <a:gdLst/>
              <a:ahLst/>
              <a:cxnLst/>
              <a:rect l="l" t="t" r="r" b="b"/>
              <a:pathLst>
                <a:path w="535940" h="430529">
                  <a:moveTo>
                    <a:pt x="61074" y="229692"/>
                  </a:moveTo>
                  <a:lnTo>
                    <a:pt x="59956" y="226974"/>
                  </a:lnTo>
                  <a:lnTo>
                    <a:pt x="55448" y="222465"/>
                  </a:lnTo>
                  <a:lnTo>
                    <a:pt x="52730" y="221335"/>
                  </a:lnTo>
                  <a:lnTo>
                    <a:pt x="46355" y="221335"/>
                  </a:lnTo>
                  <a:lnTo>
                    <a:pt x="43637" y="222465"/>
                  </a:lnTo>
                  <a:lnTo>
                    <a:pt x="39128" y="226974"/>
                  </a:lnTo>
                  <a:lnTo>
                    <a:pt x="37998" y="229692"/>
                  </a:lnTo>
                  <a:lnTo>
                    <a:pt x="37998" y="236067"/>
                  </a:lnTo>
                  <a:lnTo>
                    <a:pt x="39128" y="238785"/>
                  </a:lnTo>
                  <a:lnTo>
                    <a:pt x="43637" y="243293"/>
                  </a:lnTo>
                  <a:lnTo>
                    <a:pt x="46355" y="244424"/>
                  </a:lnTo>
                  <a:lnTo>
                    <a:pt x="52730" y="244424"/>
                  </a:lnTo>
                  <a:lnTo>
                    <a:pt x="55448" y="243293"/>
                  </a:lnTo>
                  <a:lnTo>
                    <a:pt x="59956" y="238785"/>
                  </a:lnTo>
                  <a:lnTo>
                    <a:pt x="61074" y="236067"/>
                  </a:lnTo>
                  <a:lnTo>
                    <a:pt x="61074" y="232879"/>
                  </a:lnTo>
                  <a:lnTo>
                    <a:pt x="61074" y="229692"/>
                  </a:lnTo>
                  <a:close/>
                </a:path>
                <a:path w="535940" h="430529">
                  <a:moveTo>
                    <a:pt x="92278" y="297573"/>
                  </a:moveTo>
                  <a:lnTo>
                    <a:pt x="91046" y="294106"/>
                  </a:lnTo>
                  <a:lnTo>
                    <a:pt x="85242" y="291350"/>
                  </a:lnTo>
                  <a:lnTo>
                    <a:pt x="81775" y="292582"/>
                  </a:lnTo>
                  <a:lnTo>
                    <a:pt x="80391" y="295490"/>
                  </a:lnTo>
                  <a:lnTo>
                    <a:pt x="74942" y="303885"/>
                  </a:lnTo>
                  <a:lnTo>
                    <a:pt x="67716" y="310197"/>
                  </a:lnTo>
                  <a:lnTo>
                    <a:pt x="59067" y="314210"/>
                  </a:lnTo>
                  <a:lnTo>
                    <a:pt x="49339" y="315683"/>
                  </a:lnTo>
                  <a:lnTo>
                    <a:pt x="37998" y="314109"/>
                  </a:lnTo>
                  <a:lnTo>
                    <a:pt x="27622" y="309321"/>
                  </a:lnTo>
                  <a:lnTo>
                    <a:pt x="18719" y="301663"/>
                  </a:lnTo>
                  <a:lnTo>
                    <a:pt x="11823" y="291490"/>
                  </a:lnTo>
                  <a:lnTo>
                    <a:pt x="10375" y="288620"/>
                  </a:lnTo>
                  <a:lnTo>
                    <a:pt x="6845" y="287413"/>
                  </a:lnTo>
                  <a:lnTo>
                    <a:pt x="1155" y="290360"/>
                  </a:lnTo>
                  <a:lnTo>
                    <a:pt x="0" y="293852"/>
                  </a:lnTo>
                  <a:lnTo>
                    <a:pt x="1447" y="296722"/>
                  </a:lnTo>
                  <a:lnTo>
                    <a:pt x="10198" y="309600"/>
                  </a:lnTo>
                  <a:lnTo>
                    <a:pt x="21577" y="319278"/>
                  </a:lnTo>
                  <a:lnTo>
                    <a:pt x="34886" y="325323"/>
                  </a:lnTo>
                  <a:lnTo>
                    <a:pt x="49479" y="327317"/>
                  </a:lnTo>
                  <a:lnTo>
                    <a:pt x="54762" y="327253"/>
                  </a:lnTo>
                  <a:lnTo>
                    <a:pt x="90906" y="300482"/>
                  </a:lnTo>
                  <a:lnTo>
                    <a:pt x="92278" y="297573"/>
                  </a:lnTo>
                  <a:close/>
                </a:path>
                <a:path w="535940" h="430529">
                  <a:moveTo>
                    <a:pt x="535749" y="189890"/>
                  </a:moveTo>
                  <a:lnTo>
                    <a:pt x="523163" y="145059"/>
                  </a:lnTo>
                  <a:lnTo>
                    <a:pt x="497789" y="105537"/>
                  </a:lnTo>
                  <a:lnTo>
                    <a:pt x="461365" y="74028"/>
                  </a:lnTo>
                  <a:lnTo>
                    <a:pt x="415607" y="53225"/>
                  </a:lnTo>
                  <a:lnTo>
                    <a:pt x="276999" y="12763"/>
                  </a:lnTo>
                  <a:lnTo>
                    <a:pt x="277139" y="13347"/>
                  </a:lnTo>
                  <a:lnTo>
                    <a:pt x="259664" y="8432"/>
                  </a:lnTo>
                  <a:lnTo>
                    <a:pt x="204457" y="0"/>
                  </a:lnTo>
                  <a:lnTo>
                    <a:pt x="154101" y="2311"/>
                  </a:lnTo>
                  <a:lnTo>
                    <a:pt x="111823" y="14452"/>
                  </a:lnTo>
                  <a:lnTo>
                    <a:pt x="80822" y="35496"/>
                  </a:lnTo>
                  <a:lnTo>
                    <a:pt x="64338" y="64516"/>
                  </a:lnTo>
                  <a:lnTo>
                    <a:pt x="65265" y="97878"/>
                  </a:lnTo>
                  <a:lnTo>
                    <a:pt x="114363" y="161607"/>
                  </a:lnTo>
                  <a:lnTo>
                    <a:pt x="157734" y="187325"/>
                  </a:lnTo>
                  <a:lnTo>
                    <a:pt x="210426" y="205816"/>
                  </a:lnTo>
                  <a:lnTo>
                    <a:pt x="262128" y="214033"/>
                  </a:lnTo>
                  <a:lnTo>
                    <a:pt x="278587" y="214642"/>
                  </a:lnTo>
                  <a:lnTo>
                    <a:pt x="276174" y="222237"/>
                  </a:lnTo>
                  <a:lnTo>
                    <a:pt x="275234" y="258025"/>
                  </a:lnTo>
                  <a:lnTo>
                    <a:pt x="288836" y="292049"/>
                  </a:lnTo>
                  <a:lnTo>
                    <a:pt x="314820" y="321513"/>
                  </a:lnTo>
                  <a:lnTo>
                    <a:pt x="351053" y="343611"/>
                  </a:lnTo>
                  <a:lnTo>
                    <a:pt x="369722" y="427024"/>
                  </a:lnTo>
                  <a:lnTo>
                    <a:pt x="442429" y="430072"/>
                  </a:lnTo>
                  <a:lnTo>
                    <a:pt x="484733" y="422363"/>
                  </a:lnTo>
                  <a:lnTo>
                    <a:pt x="516940" y="398665"/>
                  </a:lnTo>
                  <a:lnTo>
                    <a:pt x="534885" y="363855"/>
                  </a:lnTo>
                  <a:lnTo>
                    <a:pt x="534390" y="322808"/>
                  </a:lnTo>
                  <a:lnTo>
                    <a:pt x="524281" y="284162"/>
                  </a:lnTo>
                  <a:lnTo>
                    <a:pt x="533819" y="237363"/>
                  </a:lnTo>
                  <a:lnTo>
                    <a:pt x="535749" y="189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6150" y="4819731"/>
              <a:ext cx="158706" cy="13519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2968107" y="4891026"/>
              <a:ext cx="415290" cy="463550"/>
            </a:xfrm>
            <a:custGeom>
              <a:avLst/>
              <a:gdLst/>
              <a:ahLst/>
              <a:cxnLst/>
              <a:rect l="l" t="t" r="r" b="b"/>
              <a:pathLst>
                <a:path w="415290" h="463550">
                  <a:moveTo>
                    <a:pt x="336314" y="463049"/>
                  </a:moveTo>
                  <a:lnTo>
                    <a:pt x="126266" y="316389"/>
                  </a:lnTo>
                  <a:lnTo>
                    <a:pt x="59850" y="275647"/>
                  </a:lnTo>
                  <a:lnTo>
                    <a:pt x="35955" y="231013"/>
                  </a:lnTo>
                  <a:lnTo>
                    <a:pt x="35565" y="195033"/>
                  </a:lnTo>
                  <a:lnTo>
                    <a:pt x="39661" y="180252"/>
                  </a:lnTo>
                  <a:lnTo>
                    <a:pt x="0" y="112635"/>
                  </a:lnTo>
                  <a:lnTo>
                    <a:pt x="18650" y="68285"/>
                  </a:lnTo>
                  <a:lnTo>
                    <a:pt x="57667" y="44013"/>
                  </a:lnTo>
                  <a:lnTo>
                    <a:pt x="79105" y="36631"/>
                  </a:lnTo>
                  <a:lnTo>
                    <a:pt x="98036" y="14508"/>
                  </a:lnTo>
                  <a:lnTo>
                    <a:pt x="113940" y="2985"/>
                  </a:lnTo>
                  <a:lnTo>
                    <a:pt x="132430" y="0"/>
                  </a:lnTo>
                  <a:lnTo>
                    <a:pt x="150379" y="5348"/>
                  </a:lnTo>
                  <a:lnTo>
                    <a:pt x="217049" y="99068"/>
                  </a:lnTo>
                  <a:lnTo>
                    <a:pt x="223775" y="124196"/>
                  </a:lnTo>
                  <a:lnTo>
                    <a:pt x="222347" y="132946"/>
                  </a:lnTo>
                  <a:lnTo>
                    <a:pt x="200434" y="212736"/>
                  </a:lnTo>
                  <a:lnTo>
                    <a:pt x="414747" y="313762"/>
                  </a:lnTo>
                  <a:lnTo>
                    <a:pt x="336314" y="463049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3906755" y="5196348"/>
              <a:ext cx="391160" cy="207010"/>
            </a:xfrm>
            <a:custGeom>
              <a:avLst/>
              <a:gdLst/>
              <a:ahLst/>
              <a:cxnLst/>
              <a:rect l="l" t="t" r="r" b="b"/>
              <a:pathLst>
                <a:path w="391159" h="207010">
                  <a:moveTo>
                    <a:pt x="47558" y="148095"/>
                  </a:moveTo>
                  <a:lnTo>
                    <a:pt x="28877" y="142364"/>
                  </a:lnTo>
                  <a:lnTo>
                    <a:pt x="13778" y="126641"/>
                  </a:lnTo>
                  <a:lnTo>
                    <a:pt x="3680" y="103133"/>
                  </a:lnTo>
                  <a:lnTo>
                    <a:pt x="0" y="74045"/>
                  </a:lnTo>
                  <a:lnTo>
                    <a:pt x="3680" y="44960"/>
                  </a:lnTo>
                  <a:lnTo>
                    <a:pt x="13778" y="21453"/>
                  </a:lnTo>
                  <a:lnTo>
                    <a:pt x="28877" y="5731"/>
                  </a:lnTo>
                  <a:lnTo>
                    <a:pt x="47558" y="0"/>
                  </a:lnTo>
                  <a:lnTo>
                    <a:pt x="66242" y="5731"/>
                  </a:lnTo>
                  <a:lnTo>
                    <a:pt x="69664" y="9294"/>
                  </a:lnTo>
                  <a:lnTo>
                    <a:pt x="47558" y="9294"/>
                  </a:lnTo>
                  <a:lnTo>
                    <a:pt x="32677" y="14390"/>
                  </a:lnTo>
                  <a:lnTo>
                    <a:pt x="20512" y="28281"/>
                  </a:lnTo>
                  <a:lnTo>
                    <a:pt x="12303" y="48866"/>
                  </a:lnTo>
                  <a:lnTo>
                    <a:pt x="9291" y="74045"/>
                  </a:lnTo>
                  <a:lnTo>
                    <a:pt x="12303" y="99227"/>
                  </a:lnTo>
                  <a:lnTo>
                    <a:pt x="20512" y="119813"/>
                  </a:lnTo>
                  <a:lnTo>
                    <a:pt x="32677" y="133704"/>
                  </a:lnTo>
                  <a:lnTo>
                    <a:pt x="47558" y="138801"/>
                  </a:lnTo>
                  <a:lnTo>
                    <a:pt x="69671" y="138801"/>
                  </a:lnTo>
                  <a:lnTo>
                    <a:pt x="63160" y="144161"/>
                  </a:lnTo>
                  <a:lnTo>
                    <a:pt x="47558" y="148095"/>
                  </a:lnTo>
                  <a:close/>
                </a:path>
                <a:path w="391159" h="207010">
                  <a:moveTo>
                    <a:pt x="69671" y="138801"/>
                  </a:moveTo>
                  <a:lnTo>
                    <a:pt x="47558" y="138801"/>
                  </a:lnTo>
                  <a:lnTo>
                    <a:pt x="62442" y="133704"/>
                  </a:lnTo>
                  <a:lnTo>
                    <a:pt x="74608" y="119813"/>
                  </a:lnTo>
                  <a:lnTo>
                    <a:pt x="82818" y="99227"/>
                  </a:lnTo>
                  <a:lnTo>
                    <a:pt x="85830" y="74045"/>
                  </a:lnTo>
                  <a:lnTo>
                    <a:pt x="82818" y="48866"/>
                  </a:lnTo>
                  <a:lnTo>
                    <a:pt x="74608" y="28281"/>
                  </a:lnTo>
                  <a:lnTo>
                    <a:pt x="62442" y="14390"/>
                  </a:lnTo>
                  <a:lnTo>
                    <a:pt x="47558" y="9294"/>
                  </a:lnTo>
                  <a:lnTo>
                    <a:pt x="69664" y="9294"/>
                  </a:lnTo>
                  <a:lnTo>
                    <a:pt x="81341" y="21453"/>
                  </a:lnTo>
                  <a:lnTo>
                    <a:pt x="91440" y="44960"/>
                  </a:lnTo>
                  <a:lnTo>
                    <a:pt x="95121" y="74045"/>
                  </a:lnTo>
                  <a:lnTo>
                    <a:pt x="95121" y="77988"/>
                  </a:lnTo>
                  <a:lnTo>
                    <a:pt x="94876" y="81818"/>
                  </a:lnTo>
                  <a:lnTo>
                    <a:pt x="94512" y="85578"/>
                  </a:lnTo>
                  <a:lnTo>
                    <a:pt x="119250" y="95037"/>
                  </a:lnTo>
                  <a:lnTo>
                    <a:pt x="93221" y="95037"/>
                  </a:lnTo>
                  <a:lnTo>
                    <a:pt x="86777" y="116395"/>
                  </a:lnTo>
                  <a:lnTo>
                    <a:pt x="76495" y="133182"/>
                  </a:lnTo>
                  <a:lnTo>
                    <a:pt x="69671" y="138801"/>
                  </a:lnTo>
                  <a:close/>
                </a:path>
                <a:path w="391159" h="207010">
                  <a:moveTo>
                    <a:pt x="387844" y="206486"/>
                  </a:moveTo>
                  <a:lnTo>
                    <a:pt x="384708" y="206486"/>
                  </a:lnTo>
                  <a:lnTo>
                    <a:pt x="93221" y="95037"/>
                  </a:lnTo>
                  <a:lnTo>
                    <a:pt x="119250" y="95037"/>
                  </a:lnTo>
                  <a:lnTo>
                    <a:pt x="389876" y="198513"/>
                  </a:lnTo>
                  <a:lnTo>
                    <a:pt x="391078" y="201200"/>
                  </a:lnTo>
                  <a:lnTo>
                    <a:pt x="389456" y="205447"/>
                  </a:lnTo>
                  <a:lnTo>
                    <a:pt x="387844" y="206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5845" y="5390697"/>
              <a:ext cx="152833" cy="15288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3119505" y="5110270"/>
              <a:ext cx="1310005" cy="1350010"/>
            </a:xfrm>
            <a:custGeom>
              <a:avLst/>
              <a:gdLst/>
              <a:ahLst/>
              <a:cxnLst/>
              <a:rect l="l" t="t" r="r" b="b"/>
              <a:pathLst>
                <a:path w="1310005" h="1350010">
                  <a:moveTo>
                    <a:pt x="1124268" y="1349403"/>
                  </a:moveTo>
                  <a:lnTo>
                    <a:pt x="786266" y="1291852"/>
                  </a:lnTo>
                  <a:lnTo>
                    <a:pt x="746571" y="1279225"/>
                  </a:lnTo>
                  <a:lnTo>
                    <a:pt x="712449" y="1256670"/>
                  </a:lnTo>
                  <a:lnTo>
                    <a:pt x="685596" y="1225762"/>
                  </a:lnTo>
                  <a:lnTo>
                    <a:pt x="667708" y="1188077"/>
                  </a:lnTo>
                  <a:lnTo>
                    <a:pt x="654149" y="1141738"/>
                  </a:lnTo>
                  <a:lnTo>
                    <a:pt x="642590" y="1094865"/>
                  </a:lnTo>
                  <a:lnTo>
                    <a:pt x="632951" y="1047478"/>
                  </a:lnTo>
                  <a:lnTo>
                    <a:pt x="625151" y="999600"/>
                  </a:lnTo>
                  <a:lnTo>
                    <a:pt x="619109" y="951253"/>
                  </a:lnTo>
                  <a:lnTo>
                    <a:pt x="614743" y="902457"/>
                  </a:lnTo>
                  <a:lnTo>
                    <a:pt x="611972" y="853235"/>
                  </a:lnTo>
                  <a:lnTo>
                    <a:pt x="610716" y="803608"/>
                  </a:lnTo>
                  <a:lnTo>
                    <a:pt x="610893" y="753598"/>
                  </a:lnTo>
                  <a:lnTo>
                    <a:pt x="612423" y="703227"/>
                  </a:lnTo>
                  <a:lnTo>
                    <a:pt x="615224" y="652516"/>
                  </a:lnTo>
                  <a:lnTo>
                    <a:pt x="534433" y="592296"/>
                  </a:lnTo>
                  <a:lnTo>
                    <a:pt x="350469" y="450898"/>
                  </a:lnTo>
                  <a:lnTo>
                    <a:pt x="150946" y="287211"/>
                  </a:lnTo>
                  <a:lnTo>
                    <a:pt x="23482" y="160125"/>
                  </a:lnTo>
                  <a:lnTo>
                    <a:pt x="1111" y="113700"/>
                  </a:lnTo>
                  <a:lnTo>
                    <a:pt x="0" y="74954"/>
                  </a:lnTo>
                  <a:lnTo>
                    <a:pt x="13735" y="43660"/>
                  </a:lnTo>
                  <a:lnTo>
                    <a:pt x="35906" y="19593"/>
                  </a:lnTo>
                  <a:lnTo>
                    <a:pt x="57399" y="6349"/>
                  </a:lnTo>
                  <a:lnTo>
                    <a:pt x="81400" y="0"/>
                  </a:lnTo>
                  <a:lnTo>
                    <a:pt x="106309" y="578"/>
                  </a:lnTo>
                  <a:lnTo>
                    <a:pt x="1072731" y="453407"/>
                  </a:lnTo>
                  <a:lnTo>
                    <a:pt x="1119789" y="479472"/>
                  </a:lnTo>
                  <a:lnTo>
                    <a:pt x="1162862" y="511151"/>
                  </a:lnTo>
                  <a:lnTo>
                    <a:pt x="1201474" y="547988"/>
                  </a:lnTo>
                  <a:lnTo>
                    <a:pt x="1235146" y="589528"/>
                  </a:lnTo>
                  <a:lnTo>
                    <a:pt x="1263402" y="635314"/>
                  </a:lnTo>
                  <a:lnTo>
                    <a:pt x="1283985" y="680676"/>
                  </a:lnTo>
                  <a:lnTo>
                    <a:pt x="1298671" y="727976"/>
                  </a:lnTo>
                  <a:lnTo>
                    <a:pt x="1307357" y="776642"/>
                  </a:lnTo>
                  <a:lnTo>
                    <a:pt x="1309943" y="826103"/>
                  </a:lnTo>
                  <a:lnTo>
                    <a:pt x="1306326" y="875788"/>
                  </a:lnTo>
                  <a:lnTo>
                    <a:pt x="1254917" y="1253423"/>
                  </a:lnTo>
                  <a:lnTo>
                    <a:pt x="1239711" y="1296580"/>
                  </a:lnTo>
                  <a:lnTo>
                    <a:pt x="1209932" y="1329119"/>
                  </a:lnTo>
                  <a:lnTo>
                    <a:pt x="1169983" y="1347805"/>
                  </a:lnTo>
                  <a:lnTo>
                    <a:pt x="1124268" y="1349403"/>
                  </a:lnTo>
                  <a:close/>
                </a:path>
              </a:pathLst>
            </a:custGeom>
            <a:solidFill>
              <a:srgbClr val="A866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455809" y="8036302"/>
              <a:ext cx="445770" cy="303530"/>
            </a:xfrm>
            <a:custGeom>
              <a:avLst/>
              <a:gdLst/>
              <a:ahLst/>
              <a:cxnLst/>
              <a:rect l="l" t="t" r="r" b="b"/>
              <a:pathLst>
                <a:path w="445769" h="303529">
                  <a:moveTo>
                    <a:pt x="129297" y="303378"/>
                  </a:moveTo>
                  <a:lnTo>
                    <a:pt x="78367" y="294938"/>
                  </a:lnTo>
                  <a:lnTo>
                    <a:pt x="28879" y="272908"/>
                  </a:lnTo>
                  <a:lnTo>
                    <a:pt x="0" y="246002"/>
                  </a:lnTo>
                  <a:lnTo>
                    <a:pt x="20649" y="223047"/>
                  </a:lnTo>
                  <a:lnTo>
                    <a:pt x="55668" y="209631"/>
                  </a:lnTo>
                  <a:lnTo>
                    <a:pt x="104426" y="197348"/>
                  </a:lnTo>
                  <a:lnTo>
                    <a:pt x="166293" y="177788"/>
                  </a:lnTo>
                  <a:lnTo>
                    <a:pt x="209012" y="155316"/>
                  </a:lnTo>
                  <a:lnTo>
                    <a:pt x="233908" y="129927"/>
                  </a:lnTo>
                  <a:lnTo>
                    <a:pt x="249407" y="102568"/>
                  </a:lnTo>
                  <a:lnTo>
                    <a:pt x="263937" y="74188"/>
                  </a:lnTo>
                  <a:lnTo>
                    <a:pt x="285924" y="45737"/>
                  </a:lnTo>
                  <a:lnTo>
                    <a:pt x="323794" y="18163"/>
                  </a:lnTo>
                  <a:lnTo>
                    <a:pt x="362447" y="2820"/>
                  </a:lnTo>
                  <a:lnTo>
                    <a:pt x="395669" y="0"/>
                  </a:lnTo>
                  <a:lnTo>
                    <a:pt x="423299" y="6024"/>
                  </a:lnTo>
                  <a:lnTo>
                    <a:pt x="445174" y="17215"/>
                  </a:lnTo>
                  <a:lnTo>
                    <a:pt x="439119" y="52202"/>
                  </a:lnTo>
                  <a:lnTo>
                    <a:pt x="416476" y="88450"/>
                  </a:lnTo>
                  <a:lnTo>
                    <a:pt x="383589" y="125205"/>
                  </a:lnTo>
                  <a:lnTo>
                    <a:pt x="346801" y="161716"/>
                  </a:lnTo>
                  <a:lnTo>
                    <a:pt x="312456" y="197231"/>
                  </a:lnTo>
                  <a:lnTo>
                    <a:pt x="286897" y="230997"/>
                  </a:lnTo>
                  <a:lnTo>
                    <a:pt x="260469" y="262038"/>
                  </a:lnTo>
                  <a:lnTo>
                    <a:pt x="223375" y="285441"/>
                  </a:lnTo>
                  <a:lnTo>
                    <a:pt x="178642" y="299717"/>
                  </a:lnTo>
                  <a:lnTo>
                    <a:pt x="129297" y="3033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1906" y="5158285"/>
              <a:ext cx="1426778" cy="3165915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86517" y="1072231"/>
            <a:ext cx="9611995" cy="2047875"/>
          </a:xfrm>
          <a:prstGeom prst="rect"/>
        </p:spPr>
        <p:txBody>
          <a:bodyPr wrap="square" lIns="0" tIns="199390" rIns="0" bIns="0" rtlCol="0" vert="horz">
            <a:spAutoFit/>
          </a:bodyPr>
          <a:lstStyle/>
          <a:p>
            <a:pPr marL="12700" marR="5080">
              <a:lnSpc>
                <a:spcPts val="7220"/>
              </a:lnSpc>
              <a:spcBef>
                <a:spcPts val="1570"/>
              </a:spcBef>
            </a:pPr>
            <a:r>
              <a:rPr dirty="0" sz="7250" spc="-45"/>
              <a:t>Portfolio</a:t>
            </a:r>
            <a:r>
              <a:rPr dirty="0" sz="7250" spc="-465"/>
              <a:t> </a:t>
            </a:r>
            <a:r>
              <a:rPr dirty="0" sz="7250" spc="-10"/>
              <a:t>Transaction </a:t>
            </a:r>
            <a:r>
              <a:rPr dirty="0" sz="7250" spc="45"/>
              <a:t>Processing</a:t>
            </a:r>
            <a:endParaRPr sz="7250"/>
          </a:p>
        </p:txBody>
      </p:sp>
      <p:pic>
        <p:nvPicPr>
          <p:cNvPr id="30" name="object 3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0245" y="3605089"/>
            <a:ext cx="103213" cy="103213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245" y="4108253"/>
            <a:ext cx="103213" cy="103213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0171" y="4604967"/>
            <a:ext cx="116114" cy="116114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60171" y="5108131"/>
            <a:ext cx="116114" cy="116114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60171" y="5611295"/>
            <a:ext cx="116114" cy="116114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1039041" y="3316294"/>
            <a:ext cx="9570720" cy="3547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70735">
              <a:lnSpc>
                <a:spcPct val="115799"/>
              </a:lnSpc>
              <a:spcBef>
                <a:spcPts val="100"/>
              </a:spcBef>
            </a:pP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Raw</a:t>
            </a:r>
            <a:r>
              <a:rPr dirty="0" sz="2850" spc="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transaction</a:t>
            </a:r>
            <a:r>
              <a:rPr dirty="0" sz="285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85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285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ingested</a:t>
            </a:r>
            <a:r>
              <a:rPr dirty="0" sz="2850" spc="5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using</a:t>
            </a:r>
            <a:r>
              <a:rPr dirty="0" sz="285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Python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Invalid</a:t>
            </a:r>
            <a:r>
              <a:rPr dirty="0" sz="28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records</a:t>
            </a:r>
            <a:r>
              <a:rPr dirty="0" sz="28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28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removed</a:t>
            </a:r>
            <a:r>
              <a:rPr dirty="0" sz="28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based</a:t>
            </a:r>
            <a:r>
              <a:rPr dirty="0" sz="28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25">
                <a:solidFill>
                  <a:srgbClr val="252161"/>
                </a:solidFill>
                <a:latin typeface="Georgia"/>
                <a:cs typeface="Georgia"/>
              </a:rPr>
              <a:t>on:</a:t>
            </a:r>
            <a:endParaRPr sz="2850">
              <a:latin typeface="Georgia"/>
              <a:cs typeface="Georgia"/>
            </a:endParaRPr>
          </a:p>
          <a:p>
            <a:pPr marL="626110" marR="4566920">
              <a:lnSpc>
                <a:spcPct val="115799"/>
              </a:lnSpc>
              <a:spcBef>
                <a:spcPts val="5"/>
              </a:spcBef>
            </a:pP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Missing</a:t>
            </a:r>
            <a:r>
              <a:rPr dirty="0" sz="2850" spc="-2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trade</a:t>
            </a:r>
            <a:r>
              <a:rPr dirty="0" sz="2850" spc="-20">
                <a:solidFill>
                  <a:srgbClr val="252161"/>
                </a:solidFill>
                <a:latin typeface="Georgia"/>
                <a:cs typeface="Georgia"/>
              </a:rPr>
              <a:t> dates</a:t>
            </a:r>
            <a:r>
              <a:rPr dirty="0" sz="2850" spc="7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Invalid</a:t>
            </a:r>
            <a:r>
              <a:rPr dirty="0" sz="2850" spc="5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quantities</a:t>
            </a:r>
            <a:r>
              <a:rPr dirty="0" sz="2850" spc="6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or</a:t>
            </a:r>
            <a:r>
              <a:rPr dirty="0" sz="2850" spc="6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prices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Incorrect</a:t>
            </a:r>
            <a:r>
              <a:rPr dirty="0" sz="2850" spc="13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trade</a:t>
            </a:r>
            <a:r>
              <a:rPr dirty="0" sz="2850" spc="1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45">
                <a:solidFill>
                  <a:srgbClr val="252161"/>
                </a:solidFill>
                <a:latin typeface="Georgia"/>
                <a:cs typeface="Georgia"/>
              </a:rPr>
              <a:t>types</a:t>
            </a:r>
            <a:endParaRPr sz="2850">
              <a:latin typeface="Georgia"/>
              <a:cs typeface="Georgia"/>
            </a:endParaRPr>
          </a:p>
          <a:p>
            <a:pPr marL="12700" marR="5080">
              <a:lnSpc>
                <a:spcPct val="115799"/>
              </a:lnSpc>
            </a:pP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Cleaned</a:t>
            </a:r>
            <a:r>
              <a:rPr dirty="0" sz="285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transaction</a:t>
            </a:r>
            <a:r>
              <a:rPr dirty="0" sz="28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data</a:t>
            </a:r>
            <a:r>
              <a:rPr dirty="0" sz="285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is</a:t>
            </a:r>
            <a:r>
              <a:rPr dirty="0" sz="285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prepared</a:t>
            </a:r>
            <a:r>
              <a:rPr dirty="0" sz="2850" spc="8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285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2850" spc="7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analytics Enables</a:t>
            </a:r>
            <a:r>
              <a:rPr dirty="0" sz="28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accurate</a:t>
            </a:r>
            <a:r>
              <a:rPr dirty="0" sz="28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investment</a:t>
            </a:r>
            <a:r>
              <a:rPr dirty="0" sz="28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28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>
                <a:solidFill>
                  <a:srgbClr val="252161"/>
                </a:solidFill>
                <a:latin typeface="Georgia"/>
                <a:cs typeface="Georgia"/>
              </a:rPr>
              <a:t>profit/loss</a:t>
            </a:r>
            <a:r>
              <a:rPr dirty="0" sz="2850" spc="7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2850" spc="-10">
                <a:solidFill>
                  <a:srgbClr val="252161"/>
                </a:solidFill>
                <a:latin typeface="Georgia"/>
                <a:cs typeface="Georgia"/>
              </a:rPr>
              <a:t>analysis</a:t>
            </a:r>
            <a:endParaRPr sz="2850">
              <a:latin typeface="Georgia"/>
              <a:cs typeface="Georgia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0245" y="6120911"/>
            <a:ext cx="103213" cy="103212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0245" y="6624076"/>
            <a:ext cx="103213" cy="1032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35564" y="2184745"/>
            <a:ext cx="11462385" cy="386080"/>
          </a:xfrm>
          <a:custGeom>
            <a:avLst/>
            <a:gdLst/>
            <a:ahLst/>
            <a:cxnLst/>
            <a:rect l="l" t="t" r="r" b="b"/>
            <a:pathLst>
              <a:path w="11462385" h="386080">
                <a:moveTo>
                  <a:pt x="11462254" y="385538"/>
                </a:moveTo>
                <a:lnTo>
                  <a:pt x="0" y="385538"/>
                </a:lnTo>
                <a:lnTo>
                  <a:pt x="0" y="0"/>
                </a:lnTo>
                <a:lnTo>
                  <a:pt x="11462254" y="0"/>
                </a:lnTo>
                <a:lnTo>
                  <a:pt x="11462254" y="385538"/>
                </a:lnTo>
                <a:close/>
              </a:path>
            </a:pathLst>
          </a:custGeom>
          <a:solidFill>
            <a:srgbClr val="A7D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9974804"/>
            <a:ext cx="18288000" cy="312420"/>
          </a:xfrm>
          <a:custGeom>
            <a:avLst/>
            <a:gdLst/>
            <a:ahLst/>
            <a:cxnLst/>
            <a:rect l="l" t="t" r="r" b="b"/>
            <a:pathLst>
              <a:path w="18288000" h="312420">
                <a:moveTo>
                  <a:pt x="18287759" y="312194"/>
                </a:moveTo>
                <a:lnTo>
                  <a:pt x="0" y="312194"/>
                </a:lnTo>
                <a:lnTo>
                  <a:pt x="0" y="0"/>
                </a:lnTo>
                <a:lnTo>
                  <a:pt x="18287759" y="0"/>
                </a:lnTo>
                <a:lnTo>
                  <a:pt x="18287759" y="312194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972383" y="895729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3435" y="286868"/>
                </a:moveTo>
                <a:lnTo>
                  <a:pt x="101958" y="280921"/>
                </a:lnTo>
                <a:lnTo>
                  <a:pt x="63996" y="263184"/>
                </a:lnTo>
                <a:lnTo>
                  <a:pt x="32817" y="235191"/>
                </a:lnTo>
                <a:lnTo>
                  <a:pt x="11113" y="199348"/>
                </a:lnTo>
                <a:lnTo>
                  <a:pt x="748" y="158749"/>
                </a:lnTo>
                <a:lnTo>
                  <a:pt x="0" y="144757"/>
                </a:lnTo>
                <a:lnTo>
                  <a:pt x="107" y="137695"/>
                </a:lnTo>
                <a:lnTo>
                  <a:pt x="7966" y="96277"/>
                </a:lnTo>
                <a:lnTo>
                  <a:pt x="27546" y="58904"/>
                </a:lnTo>
                <a:lnTo>
                  <a:pt x="57125" y="28865"/>
                </a:lnTo>
                <a:lnTo>
                  <a:pt x="94192" y="8711"/>
                </a:lnTo>
                <a:lnTo>
                  <a:pt x="135485" y="216"/>
                </a:lnTo>
                <a:lnTo>
                  <a:pt x="142544" y="0"/>
                </a:lnTo>
                <a:lnTo>
                  <a:pt x="149606" y="129"/>
                </a:lnTo>
                <a:lnTo>
                  <a:pt x="191000" y="8114"/>
                </a:lnTo>
                <a:lnTo>
                  <a:pt x="228313" y="27809"/>
                </a:lnTo>
                <a:lnTo>
                  <a:pt x="258261" y="57480"/>
                </a:lnTo>
                <a:lnTo>
                  <a:pt x="278301" y="94609"/>
                </a:lnTo>
                <a:lnTo>
                  <a:pt x="286670" y="135927"/>
                </a:lnTo>
                <a:lnTo>
                  <a:pt x="286865" y="142987"/>
                </a:lnTo>
                <a:lnTo>
                  <a:pt x="286714" y="150048"/>
                </a:lnTo>
                <a:lnTo>
                  <a:pt x="278602" y="191418"/>
                </a:lnTo>
                <a:lnTo>
                  <a:pt x="258793" y="228670"/>
                </a:lnTo>
                <a:lnTo>
                  <a:pt x="229030" y="258527"/>
                </a:lnTo>
                <a:lnTo>
                  <a:pt x="191840" y="278453"/>
                </a:lnTo>
                <a:lnTo>
                  <a:pt x="150496" y="286695"/>
                </a:lnTo>
                <a:lnTo>
                  <a:pt x="143435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422564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2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5873198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19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8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323659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0" y="140"/>
                </a:lnTo>
                <a:lnTo>
                  <a:pt x="191542" y="8121"/>
                </a:lnTo>
                <a:lnTo>
                  <a:pt x="228590" y="27700"/>
                </a:lnTo>
                <a:lnTo>
                  <a:pt x="258339" y="57163"/>
                </a:lnTo>
                <a:lnTo>
                  <a:pt x="278277" y="94020"/>
                </a:lnTo>
                <a:lnTo>
                  <a:pt x="286656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6" y="257975"/>
                </a:lnTo>
                <a:lnTo>
                  <a:pt x="192712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6774062" y="8959995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20">
                <a:moveTo>
                  <a:pt x="144358" y="286868"/>
                </a:moveTo>
                <a:lnTo>
                  <a:pt x="102599" y="280937"/>
                </a:lnTo>
                <a:lnTo>
                  <a:pt x="64372" y="263114"/>
                </a:lnTo>
                <a:lnTo>
                  <a:pt x="32979" y="234945"/>
                </a:lnTo>
                <a:lnTo>
                  <a:pt x="11140" y="198861"/>
                </a:lnTo>
                <a:lnTo>
                  <a:pt x="737" y="157986"/>
                </a:lnTo>
                <a:lnTo>
                  <a:pt x="0" y="143900"/>
                </a:lnTo>
                <a:lnTo>
                  <a:pt x="150" y="136839"/>
                </a:lnTo>
                <a:lnTo>
                  <a:pt x="8257" y="95465"/>
                </a:lnTo>
                <a:lnTo>
                  <a:pt x="28064" y="58207"/>
                </a:lnTo>
                <a:lnTo>
                  <a:pt x="57828" y="28346"/>
                </a:lnTo>
                <a:lnTo>
                  <a:pt x="95020" y="8416"/>
                </a:lnTo>
                <a:lnTo>
                  <a:pt x="136367" y="173"/>
                </a:lnTo>
                <a:lnTo>
                  <a:pt x="143428" y="0"/>
                </a:lnTo>
                <a:lnTo>
                  <a:pt x="150441" y="137"/>
                </a:lnTo>
                <a:lnTo>
                  <a:pt x="191550" y="8107"/>
                </a:lnTo>
                <a:lnTo>
                  <a:pt x="228605" y="27683"/>
                </a:lnTo>
                <a:lnTo>
                  <a:pt x="258357" y="57149"/>
                </a:lnTo>
                <a:lnTo>
                  <a:pt x="278291" y="94012"/>
                </a:lnTo>
                <a:lnTo>
                  <a:pt x="286659" y="135042"/>
                </a:lnTo>
                <a:lnTo>
                  <a:pt x="286864" y="142053"/>
                </a:lnTo>
                <a:lnTo>
                  <a:pt x="286759" y="149116"/>
                </a:lnTo>
                <a:lnTo>
                  <a:pt x="278916" y="190541"/>
                </a:lnTo>
                <a:lnTo>
                  <a:pt x="259347" y="227924"/>
                </a:lnTo>
                <a:lnTo>
                  <a:pt x="229775" y="257975"/>
                </a:lnTo>
                <a:lnTo>
                  <a:pt x="192711" y="278142"/>
                </a:lnTo>
                <a:lnTo>
                  <a:pt x="151418" y="286650"/>
                </a:lnTo>
                <a:lnTo>
                  <a:pt x="144358" y="286868"/>
                </a:lnTo>
                <a:close/>
              </a:path>
            </a:pathLst>
          </a:custGeom>
          <a:solidFill>
            <a:srgbClr val="0074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877887"/>
            <a:ext cx="5010149" cy="752044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665769" y="218276"/>
            <a:ext cx="11189970" cy="2318385"/>
          </a:xfrm>
          <a:prstGeom prst="rect"/>
        </p:spPr>
        <p:txBody>
          <a:bodyPr wrap="square" lIns="0" tIns="224154" rIns="0" bIns="0" rtlCol="0" vert="horz">
            <a:spAutoFit/>
          </a:bodyPr>
          <a:lstStyle/>
          <a:p>
            <a:pPr marL="12700" marR="5080">
              <a:lnSpc>
                <a:spcPts val="8190"/>
              </a:lnSpc>
              <a:spcBef>
                <a:spcPts val="1764"/>
              </a:spcBef>
            </a:pPr>
            <a:r>
              <a:rPr dirty="0" spc="55"/>
              <a:t>Gold</a:t>
            </a:r>
            <a:r>
              <a:rPr dirty="0" spc="-565"/>
              <a:t> </a:t>
            </a:r>
            <a:r>
              <a:rPr dirty="0" spc="-25"/>
              <a:t>Layer: </a:t>
            </a:r>
            <a:r>
              <a:rPr dirty="0" spc="-10"/>
              <a:t>Analytical</a:t>
            </a:r>
            <a:r>
              <a:rPr dirty="0" spc="-565"/>
              <a:t> </a:t>
            </a:r>
            <a:r>
              <a:rPr dirty="0" spc="50"/>
              <a:t>Processing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6154" y="3595522"/>
            <a:ext cx="112188" cy="11218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6154" y="4142442"/>
            <a:ext cx="112188" cy="11218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8252" y="4682351"/>
            <a:ext cx="126212" cy="12621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8252" y="5229271"/>
            <a:ext cx="126212" cy="12621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38252" y="5776192"/>
            <a:ext cx="126212" cy="12621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7290300" y="3282716"/>
            <a:ext cx="10814050" cy="3854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Databricks</a:t>
            </a:r>
            <a:r>
              <a:rPr dirty="0" sz="310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notebooks</a:t>
            </a:r>
            <a:r>
              <a:rPr dirty="0" sz="31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310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used</a:t>
            </a:r>
            <a:r>
              <a:rPr dirty="0" sz="31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31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analytical</a:t>
            </a:r>
            <a:r>
              <a:rPr dirty="0" sz="310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 spc="-10">
                <a:solidFill>
                  <a:srgbClr val="252161"/>
                </a:solidFill>
                <a:latin typeface="Georgia"/>
                <a:cs typeface="Georgia"/>
              </a:rPr>
              <a:t>transformations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Aggregations</a:t>
            </a:r>
            <a:r>
              <a:rPr dirty="0" sz="31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3100" spc="1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summaries</a:t>
            </a:r>
            <a:r>
              <a:rPr dirty="0" sz="3100" spc="1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3100" spc="10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generated</a:t>
            </a:r>
            <a:r>
              <a:rPr dirty="0" sz="3100" spc="11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 spc="-20">
                <a:solidFill>
                  <a:srgbClr val="252161"/>
                </a:solidFill>
                <a:latin typeface="Georgia"/>
                <a:cs typeface="Georgia"/>
              </a:rPr>
              <a:t>for:</a:t>
            </a:r>
            <a:endParaRPr sz="3100">
              <a:latin typeface="Georgia"/>
              <a:cs typeface="Georgia"/>
            </a:endParaRPr>
          </a:p>
          <a:p>
            <a:pPr marL="680085" marR="3522979">
              <a:lnSpc>
                <a:spcPts val="4310"/>
              </a:lnSpc>
              <a:spcBef>
                <a:spcPts val="235"/>
              </a:spcBef>
            </a:pP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Portfolio</a:t>
            </a:r>
            <a:r>
              <a:rPr dirty="0" sz="3100" spc="9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performance</a:t>
            </a:r>
            <a:r>
              <a:rPr dirty="0" sz="310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3100" spc="10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 spc="-10">
                <a:solidFill>
                  <a:srgbClr val="252161"/>
                </a:solidFill>
                <a:latin typeface="Georgia"/>
                <a:cs typeface="Georgia"/>
              </a:rPr>
              <a:t>profit/loss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Stock-level</a:t>
            </a:r>
            <a:r>
              <a:rPr dirty="0" sz="3100" spc="29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performance</a:t>
            </a:r>
            <a:r>
              <a:rPr dirty="0" sz="3100" spc="29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 spc="-10">
                <a:solidFill>
                  <a:srgbClr val="252161"/>
                </a:solidFill>
                <a:latin typeface="Georgia"/>
                <a:cs typeface="Georgia"/>
              </a:rPr>
              <a:t>metrics</a:t>
            </a:r>
            <a:endParaRPr sz="3100">
              <a:latin typeface="Georgia"/>
              <a:cs typeface="Georgia"/>
            </a:endParaRPr>
          </a:p>
          <a:p>
            <a:pPr marL="680085">
              <a:lnSpc>
                <a:spcPct val="100000"/>
              </a:lnSpc>
              <a:spcBef>
                <a:spcPts val="345"/>
              </a:spcBef>
            </a:pPr>
            <a:r>
              <a:rPr dirty="0" sz="3100" spc="-10">
                <a:solidFill>
                  <a:srgbClr val="252161"/>
                </a:solidFill>
                <a:latin typeface="Georgia"/>
                <a:cs typeface="Georgia"/>
              </a:rPr>
              <a:t>Sub-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sector</a:t>
            </a:r>
            <a:r>
              <a:rPr dirty="0" sz="3100" spc="23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performance</a:t>
            </a:r>
            <a:r>
              <a:rPr dirty="0" sz="3100" spc="23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 spc="-10">
                <a:solidFill>
                  <a:srgbClr val="252161"/>
                </a:solidFill>
                <a:latin typeface="Georgia"/>
                <a:cs typeface="Georgia"/>
              </a:rPr>
              <a:t>analysis</a:t>
            </a:r>
            <a:endParaRPr sz="3100">
              <a:latin typeface="Georgia"/>
              <a:cs typeface="Georgia"/>
            </a:endParaRPr>
          </a:p>
          <a:p>
            <a:pPr marL="12700" marR="15240">
              <a:lnSpc>
                <a:spcPts val="4310"/>
              </a:lnSpc>
              <a:spcBef>
                <a:spcPts val="90"/>
              </a:spcBef>
            </a:pPr>
            <a:r>
              <a:rPr dirty="0" sz="3100" spc="-20">
                <a:solidFill>
                  <a:srgbClr val="252161"/>
                </a:solidFill>
                <a:latin typeface="Georgia"/>
                <a:cs typeface="Georgia"/>
              </a:rPr>
              <a:t>Gold-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layer</a:t>
            </a:r>
            <a:r>
              <a:rPr dirty="0" sz="3100" spc="11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tables</a:t>
            </a:r>
            <a:r>
              <a:rPr dirty="0" sz="3100" spc="11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are</a:t>
            </a:r>
            <a:r>
              <a:rPr dirty="0" sz="3100" spc="11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optimized</a:t>
            </a:r>
            <a:r>
              <a:rPr dirty="0" sz="3100" spc="11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3100" spc="11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reporting</a:t>
            </a:r>
            <a:r>
              <a:rPr dirty="0" sz="3100" spc="11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and</a:t>
            </a:r>
            <a:r>
              <a:rPr dirty="0" sz="3100" spc="114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 spc="-10">
                <a:solidFill>
                  <a:srgbClr val="252161"/>
                </a:solidFill>
                <a:latin typeface="Georgia"/>
                <a:cs typeface="Georgia"/>
              </a:rPr>
              <a:t>dashboards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Outputs</a:t>
            </a:r>
            <a:r>
              <a:rPr dirty="0" sz="31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 spc="60">
                <a:solidFill>
                  <a:srgbClr val="252161"/>
                </a:solidFill>
                <a:latin typeface="Georgia"/>
                <a:cs typeface="Georgia"/>
              </a:rPr>
              <a:t>serve</a:t>
            </a:r>
            <a:r>
              <a:rPr dirty="0" sz="31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as</a:t>
            </a:r>
            <a:r>
              <a:rPr dirty="0" sz="31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a</a:t>
            </a:r>
            <a:r>
              <a:rPr dirty="0" sz="3100" spc="3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single</a:t>
            </a:r>
            <a:r>
              <a:rPr dirty="0" sz="31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source</a:t>
            </a:r>
            <a:r>
              <a:rPr dirty="0" sz="31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of</a:t>
            </a:r>
            <a:r>
              <a:rPr dirty="0" sz="31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 spc="60">
                <a:solidFill>
                  <a:srgbClr val="252161"/>
                </a:solidFill>
                <a:latin typeface="Georgia"/>
                <a:cs typeface="Georgia"/>
              </a:rPr>
              <a:t>truth</a:t>
            </a:r>
            <a:r>
              <a:rPr dirty="0" sz="3100" spc="30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>
                <a:solidFill>
                  <a:srgbClr val="252161"/>
                </a:solidFill>
                <a:latin typeface="Georgia"/>
                <a:cs typeface="Georgia"/>
              </a:rPr>
              <a:t>for</a:t>
            </a:r>
            <a:r>
              <a:rPr dirty="0" sz="3100" spc="25">
                <a:solidFill>
                  <a:srgbClr val="252161"/>
                </a:solidFill>
                <a:latin typeface="Georgia"/>
                <a:cs typeface="Georgia"/>
              </a:rPr>
              <a:t> </a:t>
            </a:r>
            <a:r>
              <a:rPr dirty="0" sz="3100" spc="-10">
                <a:solidFill>
                  <a:srgbClr val="252161"/>
                </a:solidFill>
                <a:latin typeface="Georgia"/>
                <a:cs typeface="Georgia"/>
              </a:rPr>
              <a:t>visualization</a:t>
            </a:r>
            <a:endParaRPr sz="3100">
              <a:latin typeface="Georgia"/>
              <a:cs typeface="Georgia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86154" y="6330124"/>
            <a:ext cx="112188" cy="11218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6154" y="6877045"/>
            <a:ext cx="112188" cy="1121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Rithika Rayapudi</dc:creator>
  <cp:keywords>DAG9cXQ4xwk,BAFmSIoPm4k,0</cp:keywords>
  <dc:title>Stock Trading &amp; Investment Performance Analytics System</dc:title>
  <dcterms:created xsi:type="dcterms:W3CDTF">2026-01-06T17:04:39Z</dcterms:created>
  <dcterms:modified xsi:type="dcterms:W3CDTF">2026-01-06T17:04:39Z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2026-01-06T00:00:00Z</vt:filetime>
  </property>
  <property fmtid="{D5CDD505-2E9C-101B-9397-08002B2CF9AE}" pid="3" name="Creator">
    <vt:lpwstr>Canva</vt:lpwstr>
  </property>
  <property fmtid="{D5CDD505-2E9C-101B-9397-08002B2CF9AE}" pid="4" name="LastSaved">
    <vt:filetime>2026-01-06T00:00:00Z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</Properties>
</file>